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0" r:id="rId2"/>
    <p:sldId id="501" r:id="rId3"/>
    <p:sldId id="484" r:id="rId4"/>
    <p:sldId id="499" r:id="rId5"/>
    <p:sldId id="511" r:id="rId6"/>
    <p:sldId id="512" r:id="rId7"/>
    <p:sldId id="513" r:id="rId8"/>
    <p:sldId id="514" r:id="rId9"/>
    <p:sldId id="500" r:id="rId10"/>
    <p:sldId id="502" r:id="rId11"/>
    <p:sldId id="503" r:id="rId12"/>
    <p:sldId id="504" r:id="rId13"/>
    <p:sldId id="508" r:id="rId14"/>
    <p:sldId id="505" r:id="rId15"/>
    <p:sldId id="506" r:id="rId16"/>
    <p:sldId id="510" r:id="rId17"/>
    <p:sldId id="507" r:id="rId18"/>
    <p:sldId id="509" r:id="rId19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07"/>
    <a:srgbClr val="33CC33"/>
    <a:srgbClr val="FF9900"/>
    <a:srgbClr val="000099"/>
    <a:srgbClr val="FF0066"/>
    <a:srgbClr val="000066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0" autoAdjust="0"/>
    <p:restoredTop sz="99506" autoAdjust="0"/>
  </p:normalViewPr>
  <p:slideViewPr>
    <p:cSldViewPr>
      <p:cViewPr varScale="1">
        <p:scale>
          <a:sx n="113" d="100"/>
          <a:sy n="113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7FCF17-34BC-4CED-8DEE-41CD8A31E4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00CCE1-A441-4880-82DA-B55256D18D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9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Text Box 1056"/>
          <p:cNvSpPr txBox="1">
            <a:spLocks noChangeArrowheads="1"/>
          </p:cNvSpPr>
          <p:nvPr userDrawn="1"/>
        </p:nvSpPr>
        <p:spPr bwMode="auto">
          <a:xfrm>
            <a:off x="0" y="6237312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www.civ.puc-rio.br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528" y="1772816"/>
            <a:ext cx="8352928" cy="46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ctr">
              <a:buNone/>
              <a:defRPr lang="en-US" baseline="0" dirty="0">
                <a:solidFill>
                  <a:srgbClr val="000099"/>
                </a:solidFill>
              </a:defRPr>
            </a:lvl1pPr>
          </a:lstStyle>
          <a:p>
            <a:pPr marL="0" marR="0" lvl="0" indent="0" fontAlgn="auto">
              <a:spcBef>
                <a:spcPts val="3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Author’s name</a:t>
            </a:r>
            <a:endParaRPr lang="en-US" dirty="0"/>
          </a:p>
        </p:txBody>
      </p:sp>
      <p:sp>
        <p:nvSpPr>
          <p:cNvPr id="14" name="Espaço Reservado para Conteúdo 8"/>
          <p:cNvSpPr>
            <a:spLocks noGrp="1"/>
          </p:cNvSpPr>
          <p:nvPr>
            <p:ph sz="quarter" idx="11" hasCustomPrompt="1"/>
          </p:nvPr>
        </p:nvSpPr>
        <p:spPr>
          <a:xfrm>
            <a:off x="1043608" y="5284359"/>
            <a:ext cx="7632848" cy="3048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2000" baseline="0" dirty="0">
                <a:solidFill>
                  <a:srgbClr val="00009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Conference Title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ço Reservado para Conteúdo 15"/>
          <p:cNvSpPr>
            <a:spLocks noGrp="1"/>
          </p:cNvSpPr>
          <p:nvPr>
            <p:ph sz="quarter" idx="12" hasCustomPrompt="1"/>
          </p:nvPr>
        </p:nvSpPr>
        <p:spPr>
          <a:xfrm>
            <a:off x="323528" y="4509152"/>
            <a:ext cx="8352928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2000" baseline="0" dirty="0">
                <a:solidFill>
                  <a:srgbClr val="000099"/>
                </a:solidFill>
              </a:defRPr>
            </a:lvl1pPr>
          </a:lstStyle>
          <a:p>
            <a:pPr eaLnBrk="1" hangingPunct="1"/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City, Country – Month, date and year 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3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323528" y="2708920"/>
            <a:ext cx="8352928" cy="12961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pt-BR" sz="2000" baseline="0" dirty="0">
                <a:solidFill>
                  <a:srgbClr val="000099"/>
                </a:solidFill>
              </a:defRPr>
            </a:lvl1pPr>
          </a:lstStyle>
          <a:p>
            <a:pPr eaLnBrk="1" hangingPunct="1"/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Civil Engineering Department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COPPE – </a:t>
            </a:r>
            <a:r>
              <a:rPr lang="en-US" dirty="0" err="1" smtClean="0">
                <a:solidFill>
                  <a:schemeClr val="folHlink"/>
                </a:solidFill>
                <a:latin typeface="Arial" charset="0"/>
              </a:rPr>
              <a:t>Universidade</a:t>
            </a:r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 Federal do Rio de Janeiro 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Rio de Janeiro – </a:t>
            </a:r>
            <a:r>
              <a:rPr lang="en-US" dirty="0" err="1" smtClean="0">
                <a:solidFill>
                  <a:schemeClr val="folHlink"/>
                </a:solidFill>
                <a:latin typeface="Arial" charset="0"/>
              </a:rPr>
              <a:t>Brasil</a:t>
            </a:r>
            <a:endParaRPr lang="en-US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email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7" name="Picture 2" descr="Brasão da PUC-Ri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1" y="5373216"/>
            <a:ext cx="8001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0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 bwMode="auto">
          <a:xfrm>
            <a:off x="234000" y="807120"/>
            <a:ext cx="86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34000" y="1052214"/>
            <a:ext cx="8676000" cy="489706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000" y="50800"/>
            <a:ext cx="8676000" cy="75632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2800" b="1">
                <a:solidFill>
                  <a:srgbClr val="000099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cxnSp>
        <p:nvCxnSpPr>
          <p:cNvPr id="7" name="Conector reto 6"/>
          <p:cNvCxnSpPr/>
          <p:nvPr userDrawn="1"/>
        </p:nvCxnSpPr>
        <p:spPr bwMode="auto">
          <a:xfrm>
            <a:off x="234000" y="6139904"/>
            <a:ext cx="86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13137" y="6381328"/>
            <a:ext cx="447676" cy="2204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2563A5-5CF2-448E-9B6D-D238D712411C}" type="slidenum">
              <a:rPr lang="en-US" sz="1100" smtClean="0">
                <a:solidFill>
                  <a:schemeClr val="bg1"/>
                </a:solidFill>
              </a:rPr>
              <a:pPr/>
              <a:t>‹nº›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9" name="Picture 4" descr="Brasão da PUC-Ri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4"/>
          <a:stretch/>
        </p:blipFill>
        <p:spPr bwMode="auto">
          <a:xfrm>
            <a:off x="107504" y="5832456"/>
            <a:ext cx="800100" cy="9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rasão da PUC-Ri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5"/>
          <a:stretch/>
        </p:blipFill>
        <p:spPr bwMode="auto">
          <a:xfrm>
            <a:off x="907604" y="6421662"/>
            <a:ext cx="800100" cy="3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9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66800"/>
          </a:xfrm>
        </p:spPr>
        <p:txBody>
          <a:bodyPr anchor="ctr"/>
          <a:lstStyle/>
          <a:p>
            <a:r>
              <a:rPr lang="en-US" sz="2800" b="1" dirty="0" smtClean="0"/>
              <a:t>LEM-DEC </a:t>
            </a:r>
            <a:r>
              <a:rPr lang="en-US" sz="2800" b="1" dirty="0" smtClean="0"/>
              <a:t>– Kick-Off Meeting 2017.01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352928" cy="936104"/>
          </a:xfrm>
        </p:spPr>
        <p:txBody>
          <a:bodyPr/>
          <a:lstStyle/>
          <a:p>
            <a:r>
              <a:rPr lang="en-US" sz="2800" dirty="0" err="1" smtClean="0"/>
              <a:t>Reunião</a:t>
            </a:r>
            <a:r>
              <a:rPr lang="en-US" sz="2800" dirty="0" smtClean="0"/>
              <a:t> de </a:t>
            </a:r>
            <a:r>
              <a:rPr lang="en-US" sz="2800" dirty="0" err="1" smtClean="0"/>
              <a:t>Introdução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Laboratório</a:t>
            </a:r>
            <a:r>
              <a:rPr lang="en-US" sz="2800" dirty="0" smtClean="0"/>
              <a:t> de </a:t>
            </a:r>
            <a:r>
              <a:rPr lang="en-US" sz="2800" dirty="0" err="1" smtClean="0"/>
              <a:t>Estruturas</a:t>
            </a:r>
            <a:r>
              <a:rPr lang="en-US" sz="2800" dirty="0" smtClean="0"/>
              <a:t> e </a:t>
            </a:r>
            <a:r>
              <a:rPr lang="en-US" sz="2800" dirty="0" err="1" smtClean="0"/>
              <a:t>Materiais</a:t>
            </a:r>
            <a:r>
              <a:rPr lang="en-US" sz="2800" dirty="0" smtClean="0"/>
              <a:t> do </a:t>
            </a:r>
            <a:r>
              <a:rPr lang="en-US" sz="2800" dirty="0" err="1" smtClean="0"/>
              <a:t>Departamento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Engenharia</a:t>
            </a:r>
            <a:r>
              <a:rPr lang="en-US" sz="2800" dirty="0" smtClean="0"/>
              <a:t> Civil da PUC-Rio</a:t>
            </a:r>
            <a:endParaRPr lang="pt-BR" sz="2800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2"/>
          </p:nvPr>
        </p:nvSpPr>
        <p:spPr>
          <a:xfrm>
            <a:off x="323528" y="3861048"/>
            <a:ext cx="8352928" cy="1296144"/>
          </a:xfrm>
        </p:spPr>
        <p:txBody>
          <a:bodyPr/>
          <a:lstStyle/>
          <a:p>
            <a:r>
              <a:rPr lang="en-US" dirty="0" smtClean="0"/>
              <a:t>Rio, 3 de </a:t>
            </a:r>
            <a:r>
              <a:rPr lang="en-US" dirty="0" err="1" smtClean="0"/>
              <a:t>Fevereiro</a:t>
            </a:r>
            <a:r>
              <a:rPr lang="en-US" dirty="0" smtClean="0"/>
              <a:t> de 2017</a:t>
            </a:r>
            <a:endParaRPr lang="pt-BR" dirty="0" smtClean="0"/>
          </a:p>
        </p:txBody>
      </p:sp>
      <p:sp>
        <p:nvSpPr>
          <p:cNvPr id="6" name="Text Box 1053"/>
          <p:cNvSpPr txBox="1">
            <a:spLocks noChangeArrowheads="1"/>
          </p:cNvSpPr>
          <p:nvPr/>
        </p:nvSpPr>
        <p:spPr bwMode="auto">
          <a:xfrm>
            <a:off x="323528" y="3388930"/>
            <a:ext cx="8352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www.lem.civ.puc-rio.br</a:t>
            </a:r>
          </a:p>
          <a:p>
            <a:r>
              <a:rPr lang="en-US" dirty="0" smtClean="0">
                <a:solidFill>
                  <a:schemeClr val="folHlink"/>
                </a:solidFill>
                <a:latin typeface="Arial" charset="0"/>
              </a:rPr>
              <a:t>civ-lem@puc-rio.br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026" name="Picture 2" descr="Laboratório de Estruturas e Materi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/>
          <a:stretch/>
        </p:blipFill>
        <p:spPr bwMode="auto">
          <a:xfrm>
            <a:off x="6300192" y="5301208"/>
            <a:ext cx="2654826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Pessoal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40011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 smtClean="0"/>
              <a:t>Técnicos</a:t>
            </a:r>
            <a:endParaRPr lang="en-US" sz="16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1820487" cy="27415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80" y="1484784"/>
            <a:ext cx="1820487" cy="27415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1" y="1479550"/>
            <a:ext cx="1820487" cy="27415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1" y="1484784"/>
            <a:ext cx="1820487" cy="2741538"/>
          </a:xfrm>
          <a:prstGeom prst="rect">
            <a:avLst/>
          </a:prstGeom>
        </p:spPr>
      </p:pic>
      <p:sp>
        <p:nvSpPr>
          <p:cNvPr id="9" name="Espaço Reservado para Texto 3"/>
          <p:cNvSpPr txBox="1">
            <a:spLocks/>
          </p:cNvSpPr>
          <p:nvPr/>
        </p:nvSpPr>
        <p:spPr>
          <a:xfrm>
            <a:off x="467093" y="4330268"/>
            <a:ext cx="100856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0" dirty="0" smtClean="0"/>
              <a:t>Carlos</a:t>
            </a:r>
            <a:endParaRPr lang="en-US" sz="1800" kern="0" dirty="0" smtClean="0"/>
          </a:p>
        </p:txBody>
      </p:sp>
      <p:sp>
        <p:nvSpPr>
          <p:cNvPr id="10" name="Espaço Reservado para Texto 3"/>
          <p:cNvSpPr txBox="1">
            <a:spLocks/>
          </p:cNvSpPr>
          <p:nvPr/>
        </p:nvSpPr>
        <p:spPr>
          <a:xfrm>
            <a:off x="2771348" y="4325034"/>
            <a:ext cx="115258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0" dirty="0" smtClean="0"/>
              <a:t>Euclides</a:t>
            </a:r>
            <a:endParaRPr lang="en-US" sz="1800" kern="0" dirty="0" smtClean="0"/>
          </a:p>
        </p:txBody>
      </p:sp>
      <p:sp>
        <p:nvSpPr>
          <p:cNvPr id="11" name="Espaço Reservado para Texto 3"/>
          <p:cNvSpPr txBox="1">
            <a:spLocks/>
          </p:cNvSpPr>
          <p:nvPr/>
        </p:nvSpPr>
        <p:spPr>
          <a:xfrm>
            <a:off x="4716016" y="4325861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0" dirty="0" smtClean="0"/>
              <a:t>José </a:t>
            </a:r>
            <a:r>
              <a:rPr lang="en-US" sz="2000" kern="0" dirty="0" err="1" smtClean="0"/>
              <a:t>Nílson</a:t>
            </a:r>
            <a:endParaRPr lang="en-US" sz="1800" kern="0" dirty="0" smtClean="0"/>
          </a:p>
        </p:txBody>
      </p: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7235844" y="4325034"/>
            <a:ext cx="115258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0" dirty="0" smtClean="0"/>
              <a:t>Rogério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6854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89497" cy="37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Website</a:t>
            </a:r>
            <a:endParaRPr lang="pt-BR" dirty="0"/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1169551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 site é </a:t>
            </a:r>
            <a:r>
              <a:rPr lang="en-US" sz="2000" dirty="0" err="1" smtClean="0"/>
              <a:t>nossa</a:t>
            </a:r>
            <a:r>
              <a:rPr lang="en-US" sz="2000" dirty="0" smtClean="0"/>
              <a:t> porta de entrada!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Certifique</a:t>
            </a:r>
            <a:r>
              <a:rPr lang="en-US" sz="2000" dirty="0" smtClean="0"/>
              <a:t>-se de que </a:t>
            </a:r>
            <a:r>
              <a:rPr lang="en-US" sz="2000" dirty="0" err="1" smtClean="0"/>
              <a:t>suas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estejam</a:t>
            </a:r>
            <a:r>
              <a:rPr lang="en-US" sz="2000" dirty="0" smtClean="0"/>
              <a:t> </a:t>
            </a:r>
            <a:r>
              <a:rPr lang="en-US" sz="2000" dirty="0" err="1" smtClean="0"/>
              <a:t>atualizadas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Acesse</a:t>
            </a:r>
            <a:r>
              <a:rPr lang="en-US" sz="2000" dirty="0" smtClean="0"/>
              <a:t> para saber das </a:t>
            </a:r>
            <a:r>
              <a:rPr lang="en-US" sz="2000" dirty="0" err="1" smtClean="0"/>
              <a:t>novidades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colabore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72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Cadastro de Usuários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1" y="980728"/>
            <a:ext cx="4698039" cy="270843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cadastro</a:t>
            </a:r>
            <a:r>
              <a:rPr lang="en-US" sz="2000" dirty="0" smtClean="0"/>
              <a:t> é </a:t>
            </a:r>
            <a:r>
              <a:rPr lang="en-US" sz="2000" dirty="0" err="1" smtClean="0"/>
              <a:t>obrigatório</a:t>
            </a:r>
            <a:r>
              <a:rPr lang="en-US" sz="2000" dirty="0" smtClean="0"/>
              <a:t> para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usuários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uso</a:t>
            </a:r>
            <a:r>
              <a:rPr lang="en-US" sz="2000" dirty="0" smtClean="0"/>
              <a:t> das </a:t>
            </a:r>
            <a:r>
              <a:rPr lang="en-US" sz="2000" dirty="0" err="1" smtClean="0"/>
              <a:t>instalações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somente</a:t>
            </a:r>
            <a:r>
              <a:rPr lang="en-US" sz="2000" dirty="0" smtClean="0"/>
              <a:t> </a:t>
            </a:r>
            <a:r>
              <a:rPr lang="en-US" sz="2000" dirty="0" err="1" smtClean="0"/>
              <a:t>será</a:t>
            </a:r>
            <a:r>
              <a:rPr lang="en-US" sz="2000" dirty="0" smtClean="0"/>
              <a:t> </a:t>
            </a:r>
            <a:r>
              <a:rPr lang="en-US" sz="2000" dirty="0" err="1" smtClean="0"/>
              <a:t>autorizado</a:t>
            </a:r>
            <a:r>
              <a:rPr lang="en-US" sz="2000" dirty="0" smtClean="0"/>
              <a:t> </a:t>
            </a:r>
            <a:r>
              <a:rPr lang="en-US" sz="2000" dirty="0" err="1" smtClean="0"/>
              <a:t>após</a:t>
            </a:r>
            <a:r>
              <a:rPr lang="en-US" sz="2000" dirty="0" smtClean="0"/>
              <a:t> </a:t>
            </a:r>
            <a:r>
              <a:rPr lang="en-US" sz="2000" dirty="0" err="1" smtClean="0"/>
              <a:t>envio</a:t>
            </a:r>
            <a:r>
              <a:rPr lang="en-US" sz="2000" dirty="0" smtClean="0"/>
              <a:t> do </a:t>
            </a:r>
            <a:r>
              <a:rPr lang="en-US" sz="2000" dirty="0" err="1" smtClean="0"/>
              <a:t>formulário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cadastro</a:t>
            </a:r>
            <a:r>
              <a:rPr lang="en-US" sz="2000" dirty="0" smtClean="0"/>
              <a:t> </a:t>
            </a:r>
            <a:r>
              <a:rPr lang="en-US" sz="2000" dirty="0" err="1" smtClean="0"/>
              <a:t>devidamente</a:t>
            </a:r>
            <a:r>
              <a:rPr lang="en-US" sz="2000" dirty="0" smtClean="0"/>
              <a:t> </a:t>
            </a:r>
            <a:r>
              <a:rPr lang="en-US" sz="2000" dirty="0" err="1" smtClean="0"/>
              <a:t>preenchido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cadastro</a:t>
            </a:r>
            <a:r>
              <a:rPr lang="en-US" sz="2000" dirty="0" smtClean="0"/>
              <a:t> </a:t>
            </a:r>
            <a:r>
              <a:rPr lang="en-US" sz="2000" dirty="0" err="1" smtClean="0"/>
              <a:t>deverá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atualizado</a:t>
            </a:r>
            <a:r>
              <a:rPr lang="en-US" sz="2000" dirty="0" smtClean="0"/>
              <a:t> </a:t>
            </a:r>
            <a:r>
              <a:rPr lang="en-US" sz="2000" dirty="0" err="1" smtClean="0"/>
              <a:t>semestralmente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75" y="260648"/>
            <a:ext cx="4045074" cy="57053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Agendamento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5139869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uso</a:t>
            </a:r>
            <a:r>
              <a:rPr lang="en-US" sz="2000" dirty="0" smtClean="0"/>
              <a:t> dos </a:t>
            </a:r>
            <a:r>
              <a:rPr lang="en-US" sz="2000" dirty="0" err="1" smtClean="0"/>
              <a:t>equipamentos</a:t>
            </a:r>
            <a:r>
              <a:rPr lang="en-US" sz="2000" dirty="0" smtClean="0"/>
              <a:t>, </a:t>
            </a:r>
            <a:r>
              <a:rPr lang="en-US" sz="2000" dirty="0" err="1" smtClean="0"/>
              <a:t>salas</a:t>
            </a:r>
            <a:r>
              <a:rPr lang="en-US" sz="2000" dirty="0" smtClean="0"/>
              <a:t> e </a:t>
            </a:r>
            <a:r>
              <a:rPr lang="en-US" sz="2000" dirty="0" err="1" smtClean="0"/>
              <a:t>solicitação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técnicos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suporte</a:t>
            </a:r>
            <a:r>
              <a:rPr lang="en-US" sz="2000" dirty="0" smtClean="0"/>
              <a:t> </a:t>
            </a:r>
            <a:r>
              <a:rPr lang="en-US" sz="2000" dirty="0" err="1" smtClean="0"/>
              <a:t>deverá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feito</a:t>
            </a:r>
            <a:r>
              <a:rPr lang="en-US" sz="2000" dirty="0" smtClean="0"/>
              <a:t> com </a:t>
            </a:r>
            <a:r>
              <a:rPr lang="en-US" sz="2000" dirty="0" err="1" smtClean="0"/>
              <a:t>agendamento</a:t>
            </a:r>
            <a:r>
              <a:rPr lang="en-US" sz="2000" dirty="0" smtClean="0"/>
              <a:t> </a:t>
            </a:r>
            <a:r>
              <a:rPr lang="en-US" sz="2000" dirty="0" err="1" smtClean="0"/>
              <a:t>prévio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Lourdes </a:t>
            </a:r>
            <a:r>
              <a:rPr lang="en-US" sz="1600" dirty="0"/>
              <a:t>- lmsilvadesouza@esp.puc-rio.br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Gisele - gisele.gcintra@yahoo.com.br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José </a:t>
            </a:r>
            <a:r>
              <a:rPr lang="en-US" sz="1600" dirty="0" err="1" smtClean="0"/>
              <a:t>Nílson</a:t>
            </a:r>
            <a:r>
              <a:rPr lang="en-US" sz="1600" dirty="0" smtClean="0"/>
              <a:t>	- jose@puc-rio.br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As </a:t>
            </a:r>
            <a:r>
              <a:rPr lang="en-US" sz="2000" dirty="0" err="1" smtClean="0"/>
              <a:t>reuniões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agendamento</a:t>
            </a:r>
            <a:r>
              <a:rPr lang="en-US" sz="2000" dirty="0" smtClean="0"/>
              <a:t> </a:t>
            </a:r>
            <a:r>
              <a:rPr lang="en-US" sz="2000" dirty="0" err="1" smtClean="0"/>
              <a:t>ocorrem</a:t>
            </a:r>
            <a:r>
              <a:rPr lang="en-US" sz="2000" dirty="0" smtClean="0"/>
              <a:t> </a:t>
            </a:r>
            <a:r>
              <a:rPr lang="en-US" sz="2000" dirty="0" err="1" smtClean="0"/>
              <a:t>semanalmente</a:t>
            </a:r>
            <a:r>
              <a:rPr lang="en-US" sz="2000" dirty="0" smtClean="0"/>
              <a:t> no LEM/DEC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>
                <a:solidFill>
                  <a:srgbClr val="FF0000"/>
                </a:solidFill>
              </a:rPr>
              <a:t>Usuários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agendados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deverão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comparecer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enviar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por</a:t>
            </a:r>
            <a:r>
              <a:rPr lang="en-US" sz="2000" dirty="0" smtClean="0">
                <a:solidFill>
                  <a:srgbClr val="FF0000"/>
                </a:solidFill>
              </a:rPr>
              <a:t> e-mail, </a:t>
            </a:r>
            <a:r>
              <a:rPr lang="en-US" sz="2000" dirty="0" err="1" smtClean="0">
                <a:solidFill>
                  <a:srgbClr val="FF0000"/>
                </a:solidFill>
              </a:rPr>
              <a:t>detalhes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sobre</a:t>
            </a:r>
            <a:r>
              <a:rPr lang="en-US" sz="2000" dirty="0" smtClean="0">
                <a:solidFill>
                  <a:srgbClr val="FF0000"/>
                </a:solidFill>
              </a:rPr>
              <a:t> o </a:t>
            </a:r>
            <a:r>
              <a:rPr lang="en-US" sz="2000" dirty="0" err="1" smtClean="0">
                <a:solidFill>
                  <a:srgbClr val="FF0000"/>
                </a:solidFill>
              </a:rPr>
              <a:t>ensaio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Falha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 </a:t>
            </a:r>
            <a:r>
              <a:rPr lang="en-US" sz="2000" dirty="0" err="1" smtClean="0">
                <a:solidFill>
                  <a:srgbClr val="FF0000"/>
                </a:solidFill>
              </a:rPr>
              <a:t>cumprimento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</a:rPr>
              <a:t>perda</a:t>
            </a:r>
            <a:r>
              <a:rPr lang="en-US" sz="2000" dirty="0" smtClean="0">
                <a:solidFill>
                  <a:srgbClr val="FF0000"/>
                </a:solidFill>
              </a:rPr>
              <a:t> do </a:t>
            </a:r>
            <a:r>
              <a:rPr lang="en-US" sz="2000" dirty="0" err="1" smtClean="0">
                <a:solidFill>
                  <a:srgbClr val="FF0000"/>
                </a:solidFill>
              </a:rPr>
              <a:t>horário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No </a:t>
            </a:r>
            <a:r>
              <a:rPr lang="en-US" sz="2000" dirty="0" err="1" smtClean="0"/>
              <a:t>agendamento</a:t>
            </a:r>
            <a:r>
              <a:rPr lang="en-US" sz="2000" dirty="0" smtClean="0"/>
              <a:t>, </a:t>
            </a:r>
            <a:r>
              <a:rPr lang="en-US" sz="2000" dirty="0" err="1" smtClean="0"/>
              <a:t>faça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previsões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realistas</a:t>
            </a:r>
            <a:r>
              <a:rPr lang="en-US" sz="2000" dirty="0" smtClean="0"/>
              <a:t> do tempo </a:t>
            </a:r>
            <a:r>
              <a:rPr lang="en-US" sz="2000" dirty="0" err="1" smtClean="0"/>
              <a:t>necessário</a:t>
            </a:r>
            <a:r>
              <a:rPr lang="en-US" sz="2000" dirty="0" smtClean="0"/>
              <a:t>, </a:t>
            </a:r>
            <a:r>
              <a:rPr lang="en-US" sz="2000" dirty="0" err="1" smtClean="0"/>
              <a:t>incluindo</a:t>
            </a:r>
            <a:r>
              <a:rPr lang="en-US" sz="2000" dirty="0" smtClean="0"/>
              <a:t> o tempo de </a:t>
            </a:r>
            <a:r>
              <a:rPr lang="en-US" sz="2000" dirty="0" err="1" smtClean="0"/>
              <a:t>preparação</a:t>
            </a:r>
            <a:r>
              <a:rPr lang="en-US" sz="2000" dirty="0" smtClean="0"/>
              <a:t>. </a:t>
            </a:r>
            <a:r>
              <a:rPr lang="en-US" sz="2000" dirty="0" err="1" smtClean="0"/>
              <a:t>Lembre</a:t>
            </a:r>
            <a:r>
              <a:rPr lang="en-US" sz="2000" dirty="0" smtClean="0"/>
              <a:t>-se que </a:t>
            </a:r>
            <a:r>
              <a:rPr lang="en-US" sz="2000" dirty="0" err="1" smtClean="0"/>
              <a:t>outras</a:t>
            </a:r>
            <a:r>
              <a:rPr lang="en-US" sz="2000" dirty="0" smtClean="0"/>
              <a:t>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precisam</a:t>
            </a:r>
            <a:r>
              <a:rPr lang="en-US" sz="2000" dirty="0" smtClean="0"/>
              <a:t> </a:t>
            </a:r>
            <a:r>
              <a:rPr lang="en-US" sz="2000" dirty="0" err="1" smtClean="0"/>
              <a:t>usar</a:t>
            </a:r>
            <a:r>
              <a:rPr lang="en-US" sz="2000" dirty="0" smtClean="0"/>
              <a:t> o </a:t>
            </a:r>
            <a:r>
              <a:rPr lang="en-US" sz="2000" dirty="0" err="1" smtClean="0"/>
              <a:t>laboratório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No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1o </a:t>
            </a:r>
            <a:r>
              <a:rPr lang="en-US" sz="2000" dirty="0" err="1" smtClean="0">
                <a:solidFill>
                  <a:srgbClr val="00B050"/>
                </a:solidFill>
              </a:rPr>
              <a:t>ensaio</a:t>
            </a:r>
            <a:r>
              <a:rPr lang="en-US" sz="2000" dirty="0" smtClean="0"/>
              <a:t>, </a:t>
            </a:r>
            <a:r>
              <a:rPr lang="en-US" sz="2000" dirty="0" err="1" smtClean="0"/>
              <a:t>recomendamos</a:t>
            </a:r>
            <a:r>
              <a:rPr lang="en-US" sz="2000" dirty="0" smtClean="0"/>
              <a:t> </a:t>
            </a:r>
            <a:r>
              <a:rPr lang="en-US" sz="2000" dirty="0" err="1" smtClean="0"/>
              <a:t>agendar</a:t>
            </a:r>
            <a:r>
              <a:rPr lang="en-US" sz="2000" dirty="0" smtClean="0"/>
              <a:t> </a:t>
            </a:r>
            <a:r>
              <a:rPr lang="en-US" sz="2000" dirty="0" err="1" smtClean="0"/>
              <a:t>técnico</a:t>
            </a:r>
            <a:r>
              <a:rPr lang="en-US" sz="2000" dirty="0" smtClean="0"/>
              <a:t> e </a:t>
            </a:r>
            <a:r>
              <a:rPr lang="en-US" sz="2000" dirty="0" err="1" smtClean="0"/>
              <a:t>equipamento</a:t>
            </a:r>
            <a:r>
              <a:rPr lang="en-US" sz="2000" dirty="0" smtClean="0"/>
              <a:t> com </a:t>
            </a:r>
            <a:r>
              <a:rPr lang="en-US" sz="2000" dirty="0" err="1" smtClean="0"/>
              <a:t>certa</a:t>
            </a:r>
            <a:r>
              <a:rPr lang="en-US" sz="2000" dirty="0" smtClean="0"/>
              <a:t> </a:t>
            </a:r>
            <a:r>
              <a:rPr lang="en-US" sz="2000" dirty="0" err="1" smtClean="0"/>
              <a:t>folga</a:t>
            </a:r>
            <a:r>
              <a:rPr lang="en-US" sz="2000" dirty="0" smtClean="0"/>
              <a:t> de tempo. </a:t>
            </a:r>
            <a:r>
              <a:rPr lang="en-US" sz="2000" dirty="0" err="1" smtClean="0">
                <a:solidFill>
                  <a:srgbClr val="00B050"/>
                </a:solidFill>
              </a:rPr>
              <a:t>Faça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apenas</a:t>
            </a:r>
            <a:r>
              <a:rPr lang="en-US" sz="2000" dirty="0" smtClean="0">
                <a:solidFill>
                  <a:srgbClr val="00B050"/>
                </a:solidFill>
              </a:rPr>
              <a:t> 1 teste</a:t>
            </a:r>
            <a:r>
              <a:rPr lang="en-US" sz="2000" dirty="0" smtClean="0"/>
              <a:t>! Se </a:t>
            </a:r>
            <a:r>
              <a:rPr lang="en-US" sz="2000" dirty="0" err="1" smtClean="0"/>
              <a:t>tudo</a:t>
            </a:r>
            <a:r>
              <a:rPr lang="en-US" sz="2000" dirty="0" smtClean="0"/>
              <a:t> der </a:t>
            </a:r>
            <a:r>
              <a:rPr lang="en-US" sz="2000" dirty="0" err="1" smtClean="0"/>
              <a:t>certo</a:t>
            </a:r>
            <a:r>
              <a:rPr lang="en-US" sz="2000" dirty="0" smtClean="0"/>
              <a:t>, </a:t>
            </a:r>
            <a:r>
              <a:rPr lang="en-US" sz="2000" dirty="0" err="1" smtClean="0"/>
              <a:t>agende</a:t>
            </a:r>
            <a:r>
              <a:rPr lang="en-US" sz="2000" dirty="0" smtClean="0"/>
              <a:t> um </a:t>
            </a:r>
            <a:r>
              <a:rPr lang="en-US" sz="2000" dirty="0" err="1" smtClean="0"/>
              <a:t>número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de </a:t>
            </a:r>
            <a:r>
              <a:rPr lang="en-US" sz="2000" dirty="0" err="1" smtClean="0"/>
              <a:t>ensaios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um outro dia.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>
                <a:solidFill>
                  <a:srgbClr val="00B050"/>
                </a:solidFill>
              </a:rPr>
              <a:t>Imprevistos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acontecem</a:t>
            </a:r>
            <a:r>
              <a:rPr lang="en-US" sz="2000" dirty="0" smtClean="0"/>
              <a:t>.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isso</a:t>
            </a:r>
            <a:r>
              <a:rPr lang="en-US" sz="2000" dirty="0" smtClean="0"/>
              <a:t>, </a:t>
            </a:r>
            <a:r>
              <a:rPr lang="en-US" sz="2000" dirty="0" err="1" smtClean="0"/>
              <a:t>programe</a:t>
            </a:r>
            <a:r>
              <a:rPr lang="en-US" sz="2000" dirty="0" smtClean="0"/>
              <a:t>-se!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42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e Limpeza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532453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Antes de </a:t>
            </a:r>
            <a:r>
              <a:rPr lang="en-US" sz="2000" dirty="0" err="1" smtClean="0">
                <a:solidFill>
                  <a:srgbClr val="FF0000"/>
                </a:solidFill>
              </a:rPr>
              <a:t>tudo</a:t>
            </a:r>
            <a:r>
              <a:rPr lang="en-US" sz="2000" dirty="0" smtClean="0">
                <a:solidFill>
                  <a:srgbClr val="FF0000"/>
                </a:solidFill>
              </a:rPr>
              <a:t>, o </a:t>
            </a:r>
            <a:r>
              <a:rPr lang="en-US" sz="2000" dirty="0" err="1" smtClean="0">
                <a:solidFill>
                  <a:srgbClr val="FF0000"/>
                </a:solidFill>
              </a:rPr>
              <a:t>laboratório</a:t>
            </a:r>
            <a:r>
              <a:rPr lang="en-US" sz="2000" dirty="0" smtClean="0">
                <a:solidFill>
                  <a:srgbClr val="FF0000"/>
                </a:solidFill>
              </a:rPr>
              <a:t> é </a:t>
            </a:r>
            <a:r>
              <a:rPr lang="en-US" sz="2000" dirty="0" err="1" smtClean="0">
                <a:solidFill>
                  <a:srgbClr val="FF0000"/>
                </a:solidFill>
              </a:rPr>
              <a:t>espaço</a:t>
            </a:r>
            <a:r>
              <a:rPr lang="en-US" sz="2000" dirty="0" smtClean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uso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comum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Siga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regras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básicas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convívio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</a:rPr>
              <a:t>respeito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cordialidade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gentileza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bom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senso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Use o </a:t>
            </a:r>
            <a:r>
              <a:rPr lang="en-US" sz="2000" dirty="0" err="1" smtClean="0"/>
              <a:t>banheiro</a:t>
            </a:r>
            <a:r>
              <a:rPr lang="en-US" sz="2000" dirty="0" smtClean="0"/>
              <a:t> </a:t>
            </a:r>
            <a:r>
              <a:rPr lang="en-US" sz="2000" dirty="0" err="1" smtClean="0"/>
              <a:t>apropriado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Usou</a:t>
            </a:r>
            <a:r>
              <a:rPr lang="en-US" sz="2000" dirty="0" smtClean="0"/>
              <a:t>, </a:t>
            </a:r>
            <a:r>
              <a:rPr lang="en-US" sz="2000" dirty="0" err="1" smtClean="0"/>
              <a:t>guarde</a:t>
            </a:r>
            <a:r>
              <a:rPr lang="en-US" sz="2000" dirty="0" smtClean="0"/>
              <a:t>! </a:t>
            </a:r>
            <a:r>
              <a:rPr lang="en-US" sz="2000" dirty="0" err="1" smtClean="0"/>
              <a:t>Sujou</a:t>
            </a:r>
            <a:r>
              <a:rPr lang="en-US" sz="2000" dirty="0" smtClean="0"/>
              <a:t>, </a:t>
            </a:r>
            <a:r>
              <a:rPr lang="en-US" sz="2000" dirty="0" err="1" smtClean="0"/>
              <a:t>limpe</a:t>
            </a:r>
            <a:r>
              <a:rPr lang="en-US" sz="2000" dirty="0" smtClean="0"/>
              <a:t>! </a:t>
            </a:r>
            <a:r>
              <a:rPr lang="en-US" sz="2000" dirty="0" err="1" smtClean="0"/>
              <a:t>Bagunçou</a:t>
            </a:r>
            <a:r>
              <a:rPr lang="en-US" sz="2000" dirty="0" smtClean="0"/>
              <a:t>, </a:t>
            </a:r>
            <a:r>
              <a:rPr lang="en-US" sz="2000" dirty="0" err="1" smtClean="0"/>
              <a:t>arrume</a:t>
            </a:r>
            <a:r>
              <a:rPr lang="en-US" sz="2000" dirty="0" smtClean="0"/>
              <a:t>!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Matenha</a:t>
            </a:r>
            <a:r>
              <a:rPr lang="en-US" sz="2000" dirty="0" smtClean="0"/>
              <a:t> </a:t>
            </a:r>
            <a:r>
              <a:rPr lang="en-US" sz="2000" dirty="0" err="1" smtClean="0"/>
              <a:t>formas</a:t>
            </a:r>
            <a:r>
              <a:rPr lang="en-US" sz="2000" dirty="0" smtClean="0"/>
              <a:t> </a:t>
            </a:r>
            <a:r>
              <a:rPr lang="en-US" sz="2000" dirty="0" err="1" smtClean="0"/>
              <a:t>limpas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00B050"/>
                </a:solidFill>
              </a:rPr>
              <a:t>Se </a:t>
            </a:r>
            <a:r>
              <a:rPr lang="en-US" sz="2000" dirty="0" err="1" smtClean="0">
                <a:solidFill>
                  <a:srgbClr val="00B050"/>
                </a:solidFill>
              </a:rPr>
              <a:t>encontrar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algo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condições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inadequadas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ou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necessitando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manutenção</a:t>
            </a:r>
            <a:r>
              <a:rPr lang="en-US" sz="2000" dirty="0" smtClean="0"/>
              <a:t>, procure o </a:t>
            </a:r>
            <a:r>
              <a:rPr lang="en-US" sz="2000" dirty="0" err="1" smtClean="0"/>
              <a:t>responsável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o supervisor do </a:t>
            </a:r>
            <a:r>
              <a:rPr lang="en-US" sz="2000" dirty="0" err="1" smtClean="0"/>
              <a:t>laboratório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José </a:t>
            </a:r>
            <a:r>
              <a:rPr lang="en-US" sz="2000" dirty="0" err="1" smtClean="0">
                <a:solidFill>
                  <a:srgbClr val="00B050"/>
                </a:solidFill>
              </a:rPr>
              <a:t>Nílson</a:t>
            </a:r>
            <a:r>
              <a:rPr lang="en-US" sz="2000" dirty="0" smtClean="0"/>
              <a:t>). </a:t>
            </a:r>
            <a:r>
              <a:rPr lang="en-US" sz="2000" dirty="0" err="1" smtClean="0"/>
              <a:t>Algumas</a:t>
            </a:r>
            <a:r>
              <a:rPr lang="en-US" sz="2000" dirty="0" smtClean="0"/>
              <a:t> </a:t>
            </a:r>
            <a:r>
              <a:rPr lang="en-US" sz="2000" dirty="0" err="1" smtClean="0"/>
              <a:t>vezes</a:t>
            </a:r>
            <a:r>
              <a:rPr lang="en-US" sz="2000" dirty="0" smtClean="0"/>
              <a:t>,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mesmo</a:t>
            </a:r>
            <a:r>
              <a:rPr lang="en-US" sz="2000" dirty="0" smtClean="0"/>
              <a:t>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ajudar</a:t>
            </a:r>
            <a:r>
              <a:rPr lang="en-US" sz="2000" dirty="0" smtClean="0"/>
              <a:t> a </a:t>
            </a:r>
            <a:r>
              <a:rPr lang="en-US" sz="2000" dirty="0" err="1" smtClean="0"/>
              <a:t>organizar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Deixe</a:t>
            </a:r>
            <a:r>
              <a:rPr lang="en-US" sz="2000" dirty="0" smtClean="0"/>
              <a:t> </a:t>
            </a:r>
            <a:r>
              <a:rPr lang="en-US" sz="2000" dirty="0" err="1" smtClean="0"/>
              <a:t>seu</a:t>
            </a:r>
            <a:r>
              <a:rPr lang="en-US" sz="2000" dirty="0" smtClean="0"/>
              <a:t> material </a:t>
            </a:r>
            <a:r>
              <a:rPr lang="en-US" sz="2000" dirty="0" err="1" smtClean="0"/>
              <a:t>guardado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local </a:t>
            </a:r>
            <a:r>
              <a:rPr lang="en-US" sz="2000" dirty="0" err="1" smtClean="0"/>
              <a:t>apropriado,identificado</a:t>
            </a:r>
            <a:r>
              <a:rPr lang="en-US" sz="2000" dirty="0" smtClean="0"/>
              <a:t> com </a:t>
            </a:r>
            <a:r>
              <a:rPr lang="en-US" sz="2000" dirty="0" err="1" smtClean="0"/>
              <a:t>nome</a:t>
            </a:r>
            <a:r>
              <a:rPr lang="en-US" sz="2000" dirty="0" smtClean="0"/>
              <a:t>, </a:t>
            </a:r>
            <a:r>
              <a:rPr lang="en-US" sz="2000" dirty="0" err="1" smtClean="0"/>
              <a:t>nome</a:t>
            </a:r>
            <a:r>
              <a:rPr lang="en-US" sz="2000" dirty="0" smtClean="0"/>
              <a:t> do </a:t>
            </a:r>
            <a:r>
              <a:rPr lang="en-US" sz="2000" dirty="0" err="1" smtClean="0"/>
              <a:t>orientador</a:t>
            </a:r>
            <a:r>
              <a:rPr lang="en-US" sz="2000" dirty="0" smtClean="0"/>
              <a:t> e data. </a:t>
            </a:r>
            <a:r>
              <a:rPr lang="en-US" sz="2000" dirty="0" err="1" smtClean="0"/>
              <a:t>Não</a:t>
            </a:r>
            <a:r>
              <a:rPr lang="en-US" sz="2000" dirty="0" smtClean="0"/>
              <a:t> utilize o material do </a:t>
            </a:r>
            <a:r>
              <a:rPr lang="en-US" sz="2000" dirty="0" err="1" smtClean="0"/>
              <a:t>próximo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autorização</a:t>
            </a:r>
            <a:r>
              <a:rPr lang="en-US" sz="2000" dirty="0"/>
              <a:t> </a:t>
            </a:r>
            <a:r>
              <a:rPr lang="en-US" sz="2000" dirty="0" smtClean="0"/>
              <a:t>e combine com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principais</a:t>
            </a:r>
            <a:r>
              <a:rPr lang="en-US" sz="2000" dirty="0" smtClean="0"/>
              <a:t> </a:t>
            </a:r>
            <a:r>
              <a:rPr lang="en-US" sz="2000" dirty="0" err="1" smtClean="0"/>
              <a:t>usuários</a:t>
            </a:r>
            <a:r>
              <a:rPr lang="en-US" sz="2000" dirty="0" smtClean="0"/>
              <a:t> o </a:t>
            </a:r>
            <a:r>
              <a:rPr lang="en-US" sz="2000" dirty="0" err="1" smtClean="0"/>
              <a:t>uso</a:t>
            </a:r>
            <a:r>
              <a:rPr lang="en-US" sz="2000" dirty="0" smtClean="0"/>
              <a:t> de </a:t>
            </a:r>
            <a:r>
              <a:rPr lang="en-US" sz="2000" dirty="0" err="1" smtClean="0"/>
              <a:t>formas</a:t>
            </a:r>
            <a:r>
              <a:rPr lang="en-US" sz="2000" dirty="0" smtClean="0"/>
              <a:t> e </a:t>
            </a:r>
            <a:r>
              <a:rPr lang="en-US" sz="2000" dirty="0" err="1" smtClean="0"/>
              <a:t>ferramentas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Não</a:t>
            </a:r>
            <a:r>
              <a:rPr lang="en-US" sz="2000" dirty="0" smtClean="0"/>
              <a:t> tire nada do </a:t>
            </a:r>
            <a:r>
              <a:rPr lang="en-US" sz="2000" dirty="0" err="1" smtClean="0"/>
              <a:t>laboratório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autorização</a:t>
            </a:r>
            <a:r>
              <a:rPr lang="en-US" sz="2000" dirty="0" smtClean="0"/>
              <a:t> do supervisor.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deixe</a:t>
            </a:r>
            <a:r>
              <a:rPr lang="en-US" sz="2000" dirty="0" smtClean="0"/>
              <a:t> </a:t>
            </a:r>
            <a:r>
              <a:rPr lang="en-US" sz="2000" dirty="0" err="1" smtClean="0"/>
              <a:t>portas</a:t>
            </a:r>
            <a:r>
              <a:rPr lang="en-US" sz="2000" dirty="0" smtClean="0"/>
              <a:t> </a:t>
            </a:r>
            <a:r>
              <a:rPr lang="en-US" sz="2000" dirty="0" err="1" smtClean="0"/>
              <a:t>abertas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laboratórios</a:t>
            </a:r>
            <a:r>
              <a:rPr lang="en-US" sz="2000" dirty="0" smtClean="0"/>
              <a:t> </a:t>
            </a:r>
            <a:r>
              <a:rPr lang="en-US" sz="2000" dirty="0" err="1" smtClean="0"/>
              <a:t>climatizados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guarde</a:t>
            </a:r>
            <a:r>
              <a:rPr lang="en-US" sz="2000" dirty="0" smtClean="0"/>
              <a:t> </a:t>
            </a:r>
            <a:r>
              <a:rPr lang="en-US" sz="2000" dirty="0" err="1" smtClean="0"/>
              <a:t>lixo</a:t>
            </a:r>
            <a:r>
              <a:rPr lang="en-US" sz="2000" dirty="0" smtClean="0"/>
              <a:t>. Combine com o </a:t>
            </a:r>
            <a:r>
              <a:rPr lang="en-US" sz="2000" dirty="0" err="1" smtClean="0"/>
              <a:t>orientador</a:t>
            </a:r>
            <a:r>
              <a:rPr lang="en-US" sz="2000" dirty="0" smtClean="0"/>
              <a:t> o que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descartado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3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e Solicitação de Materiais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2477601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O </a:t>
            </a:r>
            <a:r>
              <a:rPr lang="en-US" sz="2000" dirty="0" err="1" smtClean="0">
                <a:solidFill>
                  <a:srgbClr val="FF0000"/>
                </a:solidFill>
              </a:rPr>
              <a:t>controle</a:t>
            </a:r>
            <a:r>
              <a:rPr lang="en-US" sz="2000" dirty="0" smtClean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quantidade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validade</a:t>
            </a:r>
            <a:r>
              <a:rPr lang="en-US" sz="2000" dirty="0">
                <a:solidFill>
                  <a:srgbClr val="FF0000"/>
                </a:solidFill>
              </a:rPr>
              <a:t> dos </a:t>
            </a:r>
            <a:r>
              <a:rPr lang="en-US" sz="2000" dirty="0" err="1">
                <a:solidFill>
                  <a:srgbClr val="FF0000"/>
                </a:solidFill>
              </a:rPr>
              <a:t>materiais</a:t>
            </a:r>
            <a:r>
              <a:rPr lang="en-US" sz="2000" dirty="0">
                <a:solidFill>
                  <a:srgbClr val="FF0000"/>
                </a:solidFill>
              </a:rPr>
              <a:t> é </a:t>
            </a:r>
            <a:r>
              <a:rPr lang="en-US" sz="2000" dirty="0" smtClean="0">
                <a:solidFill>
                  <a:srgbClr val="FF0000"/>
                </a:solidFill>
              </a:rPr>
              <a:t>de </a:t>
            </a:r>
            <a:r>
              <a:rPr lang="en-US" sz="2000" dirty="0" err="1" smtClean="0">
                <a:solidFill>
                  <a:srgbClr val="FF0000"/>
                </a:solidFill>
              </a:rPr>
              <a:t>responsabilidade</a:t>
            </a:r>
            <a:r>
              <a:rPr lang="en-US" sz="2000" dirty="0" smtClean="0">
                <a:solidFill>
                  <a:srgbClr val="FF0000"/>
                </a:solidFill>
              </a:rPr>
              <a:t> dos </a:t>
            </a:r>
            <a:r>
              <a:rPr lang="en-US" sz="2000" dirty="0" err="1" smtClean="0">
                <a:solidFill>
                  <a:srgbClr val="FF0000"/>
                </a:solidFill>
              </a:rPr>
              <a:t>alunos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Atenção</a:t>
            </a:r>
            <a:r>
              <a:rPr lang="en-US" sz="2000" dirty="0" smtClean="0"/>
              <a:t> especial para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materiais</a:t>
            </a:r>
            <a:r>
              <a:rPr lang="en-US" sz="2000" dirty="0" smtClean="0"/>
              <a:t> de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compartilhado</a:t>
            </a:r>
            <a:r>
              <a:rPr lang="en-US" sz="2000" dirty="0" smtClean="0"/>
              <a:t>. Se </a:t>
            </a:r>
            <a:r>
              <a:rPr lang="en-US" sz="2000" dirty="0" err="1" smtClean="0"/>
              <a:t>precisar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utilizar</a:t>
            </a:r>
            <a:r>
              <a:rPr lang="en-US" sz="2000" dirty="0" smtClean="0"/>
              <a:t> </a:t>
            </a:r>
            <a:r>
              <a:rPr lang="en-US" sz="2000" dirty="0" err="1" smtClean="0"/>
              <a:t>quantidade</a:t>
            </a:r>
            <a:r>
              <a:rPr lang="en-US" sz="2000" dirty="0" smtClean="0"/>
              <a:t> </a:t>
            </a:r>
            <a:r>
              <a:rPr lang="en-US" sz="2000" dirty="0" err="1" smtClean="0"/>
              <a:t>acima</a:t>
            </a:r>
            <a:r>
              <a:rPr lang="en-US" sz="2000" dirty="0" smtClean="0"/>
              <a:t> do </a:t>
            </a:r>
            <a:r>
              <a:rPr lang="en-US" sz="2000" dirty="0" err="1" smtClean="0"/>
              <a:t>previsto</a:t>
            </a:r>
            <a:r>
              <a:rPr lang="en-US" sz="2000" dirty="0" smtClean="0"/>
              <a:t>, </a:t>
            </a:r>
            <a:r>
              <a:rPr lang="en-US" sz="2000" dirty="0" err="1" smtClean="0"/>
              <a:t>avise</a:t>
            </a:r>
            <a:r>
              <a:rPr lang="en-US" sz="2000" dirty="0" smtClean="0"/>
              <a:t> </a:t>
            </a:r>
            <a:r>
              <a:rPr lang="en-US" sz="2000" dirty="0" err="1" smtClean="0"/>
              <a:t>aos</a:t>
            </a:r>
            <a:r>
              <a:rPr lang="en-US" sz="2000" dirty="0" smtClean="0"/>
              <a:t> </a:t>
            </a:r>
            <a:r>
              <a:rPr lang="en-US" sz="2000" dirty="0" err="1" smtClean="0"/>
              <a:t>demais</a:t>
            </a:r>
            <a:r>
              <a:rPr lang="en-US" sz="2000" dirty="0" smtClean="0"/>
              <a:t> </a:t>
            </a:r>
            <a:r>
              <a:rPr lang="en-US" sz="2000" dirty="0" err="1" smtClean="0"/>
              <a:t>colegas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>
                <a:solidFill>
                  <a:srgbClr val="00B050"/>
                </a:solidFill>
              </a:rPr>
              <a:t>Reuniões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2a </a:t>
            </a:r>
            <a:r>
              <a:rPr lang="en-US" sz="2000" dirty="0" err="1" smtClean="0"/>
              <a:t>semana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mês</a:t>
            </a:r>
            <a:r>
              <a:rPr lang="en-US" sz="2000" dirty="0" smtClean="0"/>
              <a:t> (~</a:t>
            </a:r>
            <a:r>
              <a:rPr lang="en-US" sz="2000" dirty="0" err="1" smtClean="0">
                <a:solidFill>
                  <a:srgbClr val="00B050"/>
                </a:solidFill>
              </a:rPr>
              <a:t>dia</a:t>
            </a:r>
            <a:r>
              <a:rPr lang="en-US" sz="2000" dirty="0" smtClean="0">
                <a:solidFill>
                  <a:srgbClr val="00B050"/>
                </a:solidFill>
              </a:rPr>
              <a:t> 15</a:t>
            </a:r>
            <a:r>
              <a:rPr lang="en-US" sz="2000" dirty="0" smtClean="0"/>
              <a:t>). </a:t>
            </a:r>
            <a:r>
              <a:rPr lang="en-US" sz="2000" dirty="0" err="1" smtClean="0">
                <a:solidFill>
                  <a:srgbClr val="00B050"/>
                </a:solidFill>
              </a:rPr>
              <a:t>Programe</a:t>
            </a:r>
            <a:r>
              <a:rPr lang="en-US" sz="2000" dirty="0">
                <a:solidFill>
                  <a:srgbClr val="00B050"/>
                </a:solidFill>
              </a:rPr>
              <a:t>-se e </a:t>
            </a:r>
            <a:r>
              <a:rPr lang="en-US" sz="2000" dirty="0" err="1" smtClean="0">
                <a:solidFill>
                  <a:srgbClr val="00B050"/>
                </a:solidFill>
              </a:rPr>
              <a:t>leve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sua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planilha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preenchida</a:t>
            </a:r>
            <a:r>
              <a:rPr lang="en-US" sz="2000" dirty="0" smtClean="0">
                <a:solidFill>
                  <a:srgbClr val="00B050"/>
                </a:solidFill>
              </a:rPr>
              <a:t>!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Favor </a:t>
            </a:r>
            <a:r>
              <a:rPr lang="en-US" sz="2000" dirty="0" err="1" smtClean="0"/>
              <a:t>informar</a:t>
            </a:r>
            <a:r>
              <a:rPr lang="en-US" sz="2000" dirty="0" smtClean="0"/>
              <a:t> se </a:t>
            </a:r>
            <a:r>
              <a:rPr lang="en-US" sz="2000" dirty="0" err="1" smtClean="0"/>
              <a:t>serviços</a:t>
            </a:r>
            <a:r>
              <a:rPr lang="en-US" sz="2000" dirty="0" smtClean="0"/>
              <a:t> de </a:t>
            </a:r>
            <a:r>
              <a:rPr lang="en-US" sz="2000" dirty="0" err="1" smtClean="0"/>
              <a:t>usinagem</a:t>
            </a:r>
            <a:r>
              <a:rPr lang="en-US" sz="2000" dirty="0" smtClean="0"/>
              <a:t> </a:t>
            </a:r>
            <a:r>
              <a:rPr lang="en-US" sz="2000" dirty="0" err="1" smtClean="0"/>
              <a:t>forem</a:t>
            </a:r>
            <a:r>
              <a:rPr lang="en-US" sz="2000" dirty="0" smtClean="0"/>
              <a:t> </a:t>
            </a:r>
            <a:r>
              <a:rPr lang="en-US" sz="2000" dirty="0" err="1" smtClean="0"/>
              <a:t>necessários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9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e Solicitação de Materiais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40011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 smtClean="0"/>
              <a:t>Planilha</a:t>
            </a:r>
            <a:r>
              <a:rPr lang="en-US" sz="2000" dirty="0" smtClean="0"/>
              <a:t> </a:t>
            </a:r>
            <a:r>
              <a:rPr lang="en-US" sz="2000" dirty="0" err="1" smtClean="0"/>
              <a:t>padrão</a:t>
            </a:r>
            <a:endParaRPr lang="en-US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52" y="836712"/>
            <a:ext cx="6934799" cy="528617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056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370870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uso</a:t>
            </a:r>
            <a:r>
              <a:rPr lang="en-US" sz="2000" dirty="0" smtClean="0"/>
              <a:t> do </a:t>
            </a:r>
            <a:r>
              <a:rPr lang="en-US" sz="2000" dirty="0" err="1" smtClean="0"/>
              <a:t>laboratório</a:t>
            </a:r>
            <a:r>
              <a:rPr lang="en-US" sz="2000" dirty="0" smtClean="0"/>
              <a:t> </a:t>
            </a:r>
            <a:r>
              <a:rPr lang="en-US" sz="2000" dirty="0" err="1" smtClean="0"/>
              <a:t>envolve</a:t>
            </a:r>
            <a:r>
              <a:rPr lang="en-US" sz="2000" dirty="0" smtClean="0"/>
              <a:t> </a:t>
            </a:r>
            <a:r>
              <a:rPr lang="en-US" sz="2000" dirty="0" err="1" smtClean="0"/>
              <a:t>riscos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utilizar</a:t>
            </a:r>
            <a:r>
              <a:rPr lang="en-US" sz="2000" dirty="0" smtClean="0"/>
              <a:t> o </a:t>
            </a:r>
            <a:r>
              <a:rPr lang="en-US" sz="2000" dirty="0" err="1" smtClean="0"/>
              <a:t>laboratório</a:t>
            </a:r>
            <a:r>
              <a:rPr lang="en-US" sz="2000" dirty="0" smtClean="0"/>
              <a:t>, </a:t>
            </a:r>
            <a:r>
              <a:rPr lang="en-US" sz="2000" dirty="0" err="1" smtClean="0"/>
              <a:t>esteja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acompanhado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Não</a:t>
            </a:r>
            <a:r>
              <a:rPr lang="en-US" sz="2000" dirty="0" smtClean="0"/>
              <a:t> utilize </a:t>
            </a:r>
            <a:r>
              <a:rPr lang="en-US" sz="2000" dirty="0" err="1" smtClean="0"/>
              <a:t>nenhum</a:t>
            </a:r>
            <a:r>
              <a:rPr lang="en-US" sz="2000" dirty="0" smtClean="0"/>
              <a:t> </a:t>
            </a:r>
            <a:r>
              <a:rPr lang="en-US" sz="2000" dirty="0" err="1" smtClean="0"/>
              <a:t>equipamento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supervisão</a:t>
            </a:r>
            <a:r>
              <a:rPr lang="en-US" sz="2000" dirty="0" smtClean="0"/>
              <a:t>. Se </a:t>
            </a:r>
            <a:r>
              <a:rPr lang="en-US" sz="2000" dirty="0" err="1" smtClean="0"/>
              <a:t>não</a:t>
            </a:r>
            <a:r>
              <a:rPr lang="en-US" sz="2000" dirty="0" smtClean="0"/>
              <a:t> se </a:t>
            </a:r>
            <a:r>
              <a:rPr lang="en-US" sz="2000" dirty="0" err="1" smtClean="0"/>
              <a:t>sentir</a:t>
            </a:r>
            <a:r>
              <a:rPr lang="en-US" sz="2000" dirty="0" smtClean="0"/>
              <a:t> </a:t>
            </a:r>
            <a:r>
              <a:rPr lang="en-US" sz="2000" dirty="0" err="1" smtClean="0"/>
              <a:t>confiante</a:t>
            </a:r>
            <a:r>
              <a:rPr lang="en-US" sz="2000" dirty="0" smtClean="0"/>
              <a:t>, </a:t>
            </a:r>
            <a:r>
              <a:rPr lang="en-US" sz="2000" dirty="0" err="1" smtClean="0"/>
              <a:t>peça</a:t>
            </a:r>
            <a:r>
              <a:rPr lang="en-US" sz="2000" dirty="0" smtClean="0"/>
              <a:t> </a:t>
            </a:r>
            <a:r>
              <a:rPr lang="en-US" sz="2000" dirty="0" err="1" smtClean="0"/>
              <a:t>ajuda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Use EPI (</a:t>
            </a:r>
            <a:r>
              <a:rPr lang="en-US" sz="2000" dirty="0" err="1" smtClean="0"/>
              <a:t>óculos</a:t>
            </a:r>
            <a:r>
              <a:rPr lang="en-US" sz="2000" dirty="0" smtClean="0"/>
              <a:t>, </a:t>
            </a:r>
            <a:r>
              <a:rPr lang="en-US" sz="2000" dirty="0" err="1" smtClean="0"/>
              <a:t>luva</a:t>
            </a:r>
            <a:r>
              <a:rPr lang="en-US" sz="2000" dirty="0" smtClean="0"/>
              <a:t>)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que </a:t>
            </a:r>
            <a:r>
              <a:rPr lang="en-US" sz="2000" dirty="0" err="1" smtClean="0"/>
              <a:t>necessário</a:t>
            </a:r>
            <a:r>
              <a:rPr lang="en-US" sz="2000" dirty="0" smtClean="0"/>
              <a:t>. Na </a:t>
            </a:r>
            <a:r>
              <a:rPr lang="en-US" sz="2000" dirty="0" err="1" smtClean="0"/>
              <a:t>dúvida</a:t>
            </a:r>
            <a:r>
              <a:rPr lang="en-US" sz="2000" dirty="0" smtClean="0"/>
              <a:t>, </a:t>
            </a:r>
            <a:r>
              <a:rPr lang="en-US" sz="2000" dirty="0" err="1" smtClean="0"/>
              <a:t>pergunte</a:t>
            </a:r>
            <a:r>
              <a:rPr lang="en-US" sz="2000" dirty="0" smtClean="0"/>
              <a:t>!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Procure </a:t>
            </a:r>
            <a:r>
              <a:rPr lang="en-US" sz="2000" dirty="0" err="1" smtClean="0"/>
              <a:t>utilizar</a:t>
            </a:r>
            <a:r>
              <a:rPr lang="en-US" sz="2000" dirty="0" smtClean="0"/>
              <a:t> </a:t>
            </a:r>
            <a:r>
              <a:rPr lang="en-US" sz="2000" dirty="0" err="1" smtClean="0"/>
              <a:t>calças</a:t>
            </a:r>
            <a:r>
              <a:rPr lang="en-US" sz="2000" dirty="0" smtClean="0"/>
              <a:t> jeans e </a:t>
            </a:r>
            <a:r>
              <a:rPr lang="en-US" sz="2000" dirty="0" err="1" smtClean="0"/>
              <a:t>sapato</a:t>
            </a:r>
            <a:r>
              <a:rPr lang="en-US" sz="2000" dirty="0" smtClean="0"/>
              <a:t> </a:t>
            </a:r>
            <a:r>
              <a:rPr lang="en-US" sz="2000" dirty="0" err="1" smtClean="0"/>
              <a:t>fechado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Se </a:t>
            </a:r>
            <a:r>
              <a:rPr lang="en-US" sz="2000" dirty="0" err="1" smtClean="0"/>
              <a:t>alguém</a:t>
            </a:r>
            <a:r>
              <a:rPr lang="en-US" sz="2000" dirty="0" smtClean="0"/>
              <a:t> </a:t>
            </a:r>
            <a:r>
              <a:rPr lang="en-US" sz="2000" dirty="0" err="1" smtClean="0"/>
              <a:t>estiver</a:t>
            </a:r>
            <a:r>
              <a:rPr lang="en-US" sz="2000" dirty="0" smtClean="0"/>
              <a:t> </a:t>
            </a:r>
            <a:r>
              <a:rPr lang="en-US" sz="2000" dirty="0" err="1" smtClean="0"/>
              <a:t>trabalhando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condições</a:t>
            </a:r>
            <a:r>
              <a:rPr lang="en-US" sz="2000" dirty="0" smtClean="0"/>
              <a:t> </a:t>
            </a:r>
            <a:r>
              <a:rPr lang="en-US" sz="2000" dirty="0" err="1" smtClean="0"/>
              <a:t>inadequadas</a:t>
            </a:r>
            <a:r>
              <a:rPr lang="en-US" sz="2000" dirty="0" smtClean="0"/>
              <a:t>, </a:t>
            </a:r>
            <a:r>
              <a:rPr lang="en-US" sz="2000" dirty="0" err="1" smtClean="0"/>
              <a:t>avise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supervisor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Siga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as </a:t>
            </a:r>
            <a:r>
              <a:rPr lang="en-US" sz="2000" dirty="0" err="1" smtClean="0"/>
              <a:t>orientações</a:t>
            </a:r>
            <a:r>
              <a:rPr lang="en-US" sz="2000" dirty="0" smtClean="0"/>
              <a:t> dos </a:t>
            </a:r>
            <a:r>
              <a:rPr lang="en-US" sz="2000" dirty="0" err="1" smtClean="0"/>
              <a:t>técnicos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Não</a:t>
            </a:r>
            <a:r>
              <a:rPr lang="en-US" sz="2000" dirty="0" smtClean="0"/>
              <a:t> utilize </a:t>
            </a:r>
            <a:r>
              <a:rPr lang="en-US" sz="2000" dirty="0" err="1" smtClean="0"/>
              <a:t>equipamentos</a:t>
            </a:r>
            <a:r>
              <a:rPr lang="en-US" sz="2000" dirty="0" smtClean="0"/>
              <a:t> pela </a:t>
            </a:r>
            <a:r>
              <a:rPr lang="en-US" sz="2000" dirty="0" err="1" smtClean="0"/>
              <a:t>primeira</a:t>
            </a:r>
            <a:r>
              <a:rPr lang="en-US" sz="2000" dirty="0" smtClean="0"/>
              <a:t> </a:t>
            </a:r>
            <a:r>
              <a:rPr lang="en-US" sz="2000" dirty="0" err="1" smtClean="0"/>
              <a:t>vez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treinamento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4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Seminários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255454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 err="1" smtClean="0"/>
              <a:t>Seminários</a:t>
            </a:r>
            <a:r>
              <a:rPr lang="en-US" sz="2000" dirty="0" smtClean="0"/>
              <a:t> no LEM-DEC: </a:t>
            </a:r>
            <a:r>
              <a:rPr lang="en-US" sz="2000" dirty="0" err="1" smtClean="0"/>
              <a:t>alunos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apresentam</a:t>
            </a:r>
            <a:r>
              <a:rPr lang="en-US" sz="2000" dirty="0" smtClean="0"/>
              <a:t> o </a:t>
            </a:r>
            <a:r>
              <a:rPr lang="en-US" sz="2000" dirty="0" err="1" smtClean="0"/>
              <a:t>progresso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suas</a:t>
            </a:r>
            <a:r>
              <a:rPr lang="en-US" sz="2000" dirty="0" smtClean="0"/>
              <a:t> </a:t>
            </a:r>
            <a:r>
              <a:rPr lang="en-US" sz="2000" dirty="0" err="1" smtClean="0"/>
              <a:t>pesquisas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 err="1" smtClean="0"/>
              <a:t>Novidades</a:t>
            </a:r>
            <a:r>
              <a:rPr lang="en-US" sz="2000" dirty="0" smtClean="0"/>
              <a:t> no </a:t>
            </a:r>
            <a:r>
              <a:rPr lang="en-US" sz="2000" dirty="0" err="1" smtClean="0"/>
              <a:t>laboratório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 err="1" smtClean="0"/>
              <a:t>Informações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gerais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 err="1" smtClean="0"/>
              <a:t>Fórum</a:t>
            </a:r>
            <a:r>
              <a:rPr lang="en-US" sz="2000" dirty="0" smtClean="0"/>
              <a:t> para </a:t>
            </a:r>
            <a:r>
              <a:rPr lang="en-US" sz="2000" dirty="0" err="1" smtClean="0"/>
              <a:t>solução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 err="1" smtClean="0"/>
              <a:t>Participe</a:t>
            </a:r>
            <a:r>
              <a:rPr lang="en-US" sz="2000" dirty="0" smtClean="0"/>
              <a:t>, </a:t>
            </a:r>
            <a:r>
              <a:rPr lang="en-US" sz="2000" dirty="0" err="1" smtClean="0"/>
              <a:t>colabore</a:t>
            </a:r>
            <a:r>
              <a:rPr lang="en-US" sz="2000" dirty="0" smtClean="0"/>
              <a:t> e </a:t>
            </a:r>
            <a:r>
              <a:rPr lang="en-US" sz="2000" dirty="0" err="1" smtClean="0"/>
              <a:t>prestigie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88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4247317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Laboratórios</a:t>
            </a:r>
            <a:r>
              <a:rPr lang="en-US" sz="2000" dirty="0" smtClean="0"/>
              <a:t> e Salas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Equipamentos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Pessoal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Website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Cadastro</a:t>
            </a:r>
            <a:r>
              <a:rPr lang="en-US" sz="2000" dirty="0" smtClean="0"/>
              <a:t> de </a:t>
            </a:r>
            <a:r>
              <a:rPr lang="en-US" sz="2000" dirty="0" err="1" smtClean="0"/>
              <a:t>Usuários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Agendamento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Organização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Limpeza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Controle</a:t>
            </a:r>
            <a:r>
              <a:rPr lang="en-US" sz="2000" dirty="0" smtClean="0"/>
              <a:t> e </a:t>
            </a:r>
            <a:r>
              <a:rPr lang="en-US" sz="2000" dirty="0" err="1" smtClean="0"/>
              <a:t>Solicitação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Materiais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Segurança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Seminários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43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Laboratórios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383181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Lajes</a:t>
            </a:r>
            <a:r>
              <a:rPr lang="en-US" sz="2000" dirty="0" smtClean="0"/>
              <a:t> de </a:t>
            </a:r>
            <a:r>
              <a:rPr lang="en-US" sz="2000" dirty="0" err="1" smtClean="0"/>
              <a:t>reação</a:t>
            </a:r>
            <a:r>
              <a:rPr lang="en-US" sz="2000" dirty="0" smtClean="0"/>
              <a:t> 1 e 2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</a:t>
            </a:r>
            <a:r>
              <a:rPr lang="en-US" sz="2000" dirty="0" err="1" smtClean="0"/>
              <a:t>ensaios</a:t>
            </a:r>
            <a:r>
              <a:rPr lang="en-US" sz="2000" dirty="0" smtClean="0"/>
              <a:t> </a:t>
            </a:r>
            <a:r>
              <a:rPr lang="en-US" sz="2000" dirty="0" err="1" smtClean="0"/>
              <a:t>mecânicos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pastas </a:t>
            </a:r>
            <a:r>
              <a:rPr lang="en-US" sz="2000" dirty="0" err="1" smtClean="0"/>
              <a:t>cimentícias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</a:t>
            </a:r>
            <a:r>
              <a:rPr lang="en-US" sz="2000" dirty="0" err="1" smtClean="0"/>
              <a:t>dosagem</a:t>
            </a:r>
            <a:r>
              <a:rPr lang="en-US" sz="2000" dirty="0" smtClean="0"/>
              <a:t> e </a:t>
            </a:r>
            <a:r>
              <a:rPr lang="en-US" sz="2000" dirty="0" err="1" smtClean="0"/>
              <a:t>fabricação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compósitos</a:t>
            </a:r>
            <a:r>
              <a:rPr lang="en-US" sz="2000" dirty="0" smtClean="0"/>
              <a:t> </a:t>
            </a:r>
            <a:r>
              <a:rPr lang="en-US" sz="2000" dirty="0" err="1" smtClean="0"/>
              <a:t>cimentícios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</a:t>
            </a:r>
            <a:r>
              <a:rPr lang="en-US" sz="2000" dirty="0" err="1" smtClean="0"/>
              <a:t>preparação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amostras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</a:t>
            </a:r>
            <a:r>
              <a:rPr lang="en-US" sz="2000" dirty="0" err="1" smtClean="0"/>
              <a:t>deformações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lentas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</a:t>
            </a:r>
            <a:r>
              <a:rPr lang="en-US" sz="2000" dirty="0" err="1" smtClean="0"/>
              <a:t>análise</a:t>
            </a:r>
            <a:r>
              <a:rPr lang="en-US" sz="2000" dirty="0" smtClean="0"/>
              <a:t> </a:t>
            </a:r>
            <a:r>
              <a:rPr lang="en-US" sz="2000" dirty="0" err="1" smtClean="0"/>
              <a:t>microestrutural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Laboratório</a:t>
            </a:r>
            <a:r>
              <a:rPr lang="en-US" sz="2000" dirty="0" smtClean="0"/>
              <a:t> de </a:t>
            </a:r>
            <a:r>
              <a:rPr lang="en-US" sz="2000" dirty="0" err="1" smtClean="0"/>
              <a:t>mecânicas</a:t>
            </a:r>
            <a:r>
              <a:rPr lang="en-US" sz="2000" dirty="0" smtClean="0"/>
              <a:t> das </a:t>
            </a:r>
            <a:r>
              <a:rPr lang="en-US" sz="2000" dirty="0" err="1" smtClean="0"/>
              <a:t>rochas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Oficina</a:t>
            </a:r>
            <a:r>
              <a:rPr lang="en-US" sz="2000" dirty="0" smtClean="0"/>
              <a:t> </a:t>
            </a:r>
            <a:r>
              <a:rPr lang="en-US" sz="2000" dirty="0" err="1" smtClean="0"/>
              <a:t>mecânica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Salas de aula, </a:t>
            </a:r>
            <a:r>
              <a:rPr lang="en-US" sz="2000" dirty="0" err="1" smtClean="0"/>
              <a:t>copa</a:t>
            </a:r>
            <a:r>
              <a:rPr lang="en-US" sz="2000" dirty="0" smtClean="0"/>
              <a:t> e outros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426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286232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t-BR" sz="2000" b="1" dirty="0"/>
              <a:t>Laje de reação #1 (90 </a:t>
            </a:r>
            <a:r>
              <a:rPr lang="pt-BR" sz="2000" b="1" dirty="0" smtClean="0"/>
              <a:t>m</a:t>
            </a:r>
            <a:r>
              <a:rPr lang="pt-BR" sz="2000" b="1" baseline="30000" dirty="0" smtClean="0"/>
              <a:t>2</a:t>
            </a:r>
            <a:r>
              <a:rPr lang="pt-BR" sz="2000" b="1" dirty="0" smtClean="0"/>
              <a:t>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Unidade </a:t>
            </a:r>
            <a:r>
              <a:rPr lang="pt-BR" sz="2000" dirty="0"/>
              <a:t>Hidráulica </a:t>
            </a:r>
            <a:r>
              <a:rPr lang="pt-BR" sz="2000" dirty="0" smtClean="0"/>
              <a:t>MTS</a:t>
            </a:r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ensaios universais MTS modelo 311.11 com garras hidráulicas (Capacidade de carga de 1000 </a:t>
            </a:r>
            <a:r>
              <a:rPr lang="pt-BR" sz="2000" dirty="0" err="1"/>
              <a:t>kN</a:t>
            </a:r>
            <a:r>
              <a:rPr lang="pt-BR" sz="2000" dirty="0" smtClean="0"/>
              <a:t>)</a:t>
            </a:r>
          </a:p>
          <a:p>
            <a:pPr>
              <a:buFontTx/>
              <a:buChar char="-"/>
            </a:pPr>
            <a:r>
              <a:rPr lang="pt-BR" sz="2000" dirty="0" smtClean="0"/>
              <a:t>Quadro customizado com </a:t>
            </a:r>
            <a:r>
              <a:rPr lang="pt-BR" sz="2000" dirty="0"/>
              <a:t>atuador servo-hidráulico MTS </a:t>
            </a:r>
            <a:r>
              <a:rPr lang="pt-BR" sz="2000" dirty="0" smtClean="0"/>
              <a:t>com </a:t>
            </a:r>
            <a:r>
              <a:rPr lang="pt-BR" sz="2000" dirty="0"/>
              <a:t>capacidade de carga de 500 </a:t>
            </a:r>
            <a:r>
              <a:rPr lang="pt-BR" sz="2000" dirty="0" err="1" smtClean="0"/>
              <a:t>kN</a:t>
            </a:r>
            <a:r>
              <a:rPr lang="pt-BR" sz="2000" dirty="0" smtClean="0"/>
              <a:t> (</a:t>
            </a:r>
            <a:r>
              <a:rPr lang="pt-BR" sz="2000" dirty="0" smtClean="0">
                <a:solidFill>
                  <a:srgbClr val="00B050"/>
                </a:solidFill>
              </a:rPr>
              <a:t>Atuador 1</a:t>
            </a:r>
            <a:r>
              <a:rPr lang="pt-BR" sz="2000" dirty="0" smtClean="0"/>
              <a:t>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Controlador </a:t>
            </a:r>
            <a:r>
              <a:rPr lang="pt-BR" sz="2000" dirty="0"/>
              <a:t>Flex </a:t>
            </a:r>
            <a:r>
              <a:rPr lang="pt-BR" sz="2000" dirty="0" err="1"/>
              <a:t>test</a:t>
            </a:r>
            <a:r>
              <a:rPr lang="pt-BR" sz="2000" dirty="0"/>
              <a:t> 60 </a:t>
            </a:r>
            <a:r>
              <a:rPr lang="pt-BR" sz="2000" dirty="0" smtClean="0"/>
              <a:t>para até </a:t>
            </a:r>
            <a:r>
              <a:rPr lang="pt-BR" sz="2000" dirty="0"/>
              <a:t>6 </a:t>
            </a:r>
            <a:r>
              <a:rPr lang="pt-BR" sz="2000" dirty="0" smtClean="0"/>
              <a:t>atuadores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Ponte </a:t>
            </a:r>
            <a:r>
              <a:rPr lang="pt-BR" sz="2000" dirty="0"/>
              <a:t>rolante </a:t>
            </a:r>
            <a:r>
              <a:rPr lang="pt-BR" sz="2000" dirty="0" err="1"/>
              <a:t>Stahl</a:t>
            </a:r>
            <a:r>
              <a:rPr lang="pt-BR" sz="2000" dirty="0"/>
              <a:t> com capacidade de </a:t>
            </a:r>
            <a:r>
              <a:rPr lang="pt-BR" sz="2000" dirty="0" smtClean="0"/>
              <a:t>3200kg</a:t>
            </a:r>
          </a:p>
        </p:txBody>
      </p:sp>
    </p:spTree>
    <p:extLst>
      <p:ext uri="{BB962C8B-B14F-4D97-AF65-F5344CB8AC3E}">
        <p14:creationId xmlns:p14="http://schemas.microsoft.com/office/powerpoint/2010/main" val="30537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378565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t-BR" sz="2000" b="1" dirty="0"/>
              <a:t>Laje de reação #2 (46 m</a:t>
            </a:r>
            <a:r>
              <a:rPr lang="pt-BR" sz="2000" b="1" baseline="30000" dirty="0"/>
              <a:t>2</a:t>
            </a:r>
            <a:r>
              <a:rPr lang="pt-BR" sz="2000" b="1" dirty="0" smtClean="0"/>
              <a:t>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ensaios universais com atuador servo hidráulico MTS modelo 204.63 com capacidade de carga de 100 </a:t>
            </a:r>
            <a:r>
              <a:rPr lang="pt-BR" sz="2000" dirty="0" err="1" smtClean="0"/>
              <a:t>kN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Quadro </a:t>
            </a:r>
            <a:r>
              <a:rPr lang="pt-BR" sz="2000" dirty="0"/>
              <a:t>de reação com atuador servo hidráulico MTS </a:t>
            </a:r>
            <a:r>
              <a:rPr lang="pt-BR" sz="2000" dirty="0" smtClean="0"/>
              <a:t>com </a:t>
            </a:r>
            <a:r>
              <a:rPr lang="pt-BR" sz="2000" dirty="0"/>
              <a:t>capacidade de carga de 500 </a:t>
            </a:r>
            <a:r>
              <a:rPr lang="pt-BR" sz="2000" dirty="0" err="1" smtClean="0"/>
              <a:t>kN</a:t>
            </a:r>
            <a:r>
              <a:rPr lang="pt-BR" sz="2000" dirty="0" smtClean="0"/>
              <a:t> (</a:t>
            </a:r>
            <a:r>
              <a:rPr lang="pt-BR" sz="2000" dirty="0" smtClean="0">
                <a:solidFill>
                  <a:srgbClr val="00B050"/>
                </a:solidFill>
              </a:rPr>
              <a:t>Atuador 2</a:t>
            </a:r>
            <a:r>
              <a:rPr lang="pt-BR" sz="2000" dirty="0" smtClean="0"/>
              <a:t>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Quadro </a:t>
            </a:r>
            <a:r>
              <a:rPr lang="pt-BR" sz="2000" dirty="0"/>
              <a:t>de reação com atuador servo hidráulico MTS </a:t>
            </a:r>
            <a:r>
              <a:rPr lang="pt-BR" sz="2000" dirty="0" smtClean="0"/>
              <a:t>com </a:t>
            </a:r>
            <a:r>
              <a:rPr lang="pt-BR" sz="2000" dirty="0"/>
              <a:t>capacidade de carga de 100 </a:t>
            </a:r>
            <a:r>
              <a:rPr lang="pt-BR" sz="2000" dirty="0" err="1" smtClean="0"/>
              <a:t>kN</a:t>
            </a:r>
            <a:r>
              <a:rPr lang="pt-BR" sz="2000" dirty="0" smtClean="0"/>
              <a:t> (</a:t>
            </a:r>
            <a:r>
              <a:rPr lang="pt-BR" sz="2000" dirty="0" smtClean="0">
                <a:solidFill>
                  <a:srgbClr val="00B050"/>
                </a:solidFill>
              </a:rPr>
              <a:t>Atuador 3</a:t>
            </a:r>
            <a:r>
              <a:rPr lang="pt-BR" sz="2000" dirty="0" smtClean="0"/>
              <a:t>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 de compressão da </a:t>
            </a:r>
            <a:r>
              <a:rPr lang="pt-BR" sz="2000" dirty="0" err="1"/>
              <a:t>Controls</a:t>
            </a:r>
            <a:r>
              <a:rPr lang="pt-BR" sz="2000" dirty="0"/>
              <a:t> modelo 50-C46Z00 com capacidade de carga de 2000kN. </a:t>
            </a:r>
            <a:r>
              <a:rPr lang="pt-BR" sz="2000" dirty="0" smtClean="0"/>
              <a:t>Sistema com controle independente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 de impacto </a:t>
            </a:r>
            <a:r>
              <a:rPr lang="pt-BR" sz="2000" dirty="0" err="1"/>
              <a:t>Charpy</a:t>
            </a:r>
            <a:r>
              <a:rPr lang="pt-BR" sz="2000" dirty="0"/>
              <a:t> INSTRON modelo SI-1C3 – 300 </a:t>
            </a:r>
            <a:r>
              <a:rPr lang="pt-BR" sz="2000" dirty="0" smtClean="0"/>
              <a:t>FT-LBS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716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427809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b="1" dirty="0" err="1" smtClean="0"/>
              <a:t>Laboratório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Ensaios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Mecânicos</a:t>
            </a:r>
            <a:endParaRPr lang="en-US" sz="2000" b="1" dirty="0" smtClean="0"/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ensaios universais MTS modelo 810 com capacidade de carga de 250 </a:t>
            </a:r>
            <a:r>
              <a:rPr lang="pt-BR" sz="2000" dirty="0" err="1" smtClean="0"/>
              <a:t>kN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ensaios universais MTS modelo 810 com garras hidráulicas e  capacidade de carga de 500 </a:t>
            </a:r>
            <a:r>
              <a:rPr lang="pt-BR" sz="2000" dirty="0" err="1" smtClean="0"/>
              <a:t>kN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Máquina </a:t>
            </a:r>
            <a:r>
              <a:rPr lang="pt-BR" sz="2000" dirty="0"/>
              <a:t>de ensaios universais eletromecânica EMIC com capacidade de carga de 100 </a:t>
            </a:r>
            <a:r>
              <a:rPr lang="pt-BR" sz="2000" dirty="0" err="1" smtClean="0"/>
              <a:t>kN</a:t>
            </a:r>
            <a:endParaRPr lang="pt-BR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Laboratório</a:t>
            </a:r>
            <a:r>
              <a:rPr lang="en-US" sz="2000" b="1" dirty="0" smtClean="0"/>
              <a:t> de Pastas </a:t>
            </a:r>
            <a:r>
              <a:rPr lang="en-US" sz="2000" b="1" dirty="0" err="1" smtClean="0"/>
              <a:t>Cimentícias</a:t>
            </a:r>
            <a:endParaRPr lang="en-US" sz="2000" b="1" dirty="0" smtClean="0"/>
          </a:p>
          <a:p>
            <a:pPr lvl="0">
              <a:buFontTx/>
              <a:buChar char="-"/>
            </a:pPr>
            <a:r>
              <a:rPr lang="pt-BR" sz="2000" dirty="0" smtClean="0"/>
              <a:t>Misturador</a:t>
            </a:r>
            <a:endParaRPr lang="pt-BR" sz="2000" dirty="0"/>
          </a:p>
          <a:p>
            <a:pPr lvl="0">
              <a:buFontTx/>
              <a:buChar char="-"/>
            </a:pPr>
            <a:r>
              <a:rPr lang="pt-BR" sz="2000" dirty="0" smtClean="0"/>
              <a:t>Balança </a:t>
            </a:r>
            <a:r>
              <a:rPr lang="pt-BR" sz="2000" dirty="0"/>
              <a:t>de </a:t>
            </a:r>
            <a:r>
              <a:rPr lang="pt-BR" sz="2000" dirty="0" smtClean="0"/>
              <a:t>precisão</a:t>
            </a:r>
          </a:p>
          <a:p>
            <a:pPr lvl="0">
              <a:buFontTx/>
              <a:buChar char="-"/>
            </a:pPr>
            <a:r>
              <a:rPr lang="pt-BR" sz="2000" dirty="0" smtClean="0"/>
              <a:t>Estufa </a:t>
            </a:r>
            <a:r>
              <a:rPr lang="pt-BR" sz="2000" dirty="0"/>
              <a:t>digital timer </a:t>
            </a:r>
            <a:r>
              <a:rPr lang="pt-BR" sz="2000" dirty="0" err="1"/>
              <a:t>Esteriler</a:t>
            </a:r>
            <a:r>
              <a:rPr lang="pt-BR" sz="2000" dirty="0"/>
              <a:t> (temp. máx. de 200°C</a:t>
            </a:r>
            <a:r>
              <a:rPr lang="pt-BR" sz="2000" dirty="0" smtClean="0"/>
              <a:t>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663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440120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b="1" dirty="0" err="1" smtClean="0"/>
              <a:t>Laboratório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Dosagem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Fabricação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Compósitos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Cimentícios</a:t>
            </a:r>
            <a:endParaRPr lang="pt-BR" sz="2000" b="1" dirty="0"/>
          </a:p>
          <a:p>
            <a:pPr>
              <a:buFontTx/>
              <a:buChar char="-"/>
            </a:pPr>
            <a:r>
              <a:rPr lang="pt-BR" sz="2000" dirty="0" smtClean="0"/>
              <a:t>Misturadores planetários com capacidades </a:t>
            </a:r>
            <a:r>
              <a:rPr lang="pt-BR" sz="2000" dirty="0"/>
              <a:t>de </a:t>
            </a:r>
            <a:r>
              <a:rPr lang="pt-BR" sz="2000" dirty="0" smtClean="0"/>
              <a:t>5, 20 e 30L</a:t>
            </a:r>
          </a:p>
          <a:p>
            <a:pPr>
              <a:buFontTx/>
              <a:buChar char="-"/>
            </a:pPr>
            <a:r>
              <a:rPr lang="pt-BR" sz="2000" dirty="0" smtClean="0"/>
              <a:t>Peneiradores mecânicos para e areia brita</a:t>
            </a:r>
          </a:p>
          <a:p>
            <a:pPr>
              <a:buFontTx/>
              <a:buChar char="-"/>
            </a:pPr>
            <a:r>
              <a:rPr lang="pt-BR" sz="2000" dirty="0" smtClean="0"/>
              <a:t>Mesa </a:t>
            </a:r>
            <a:r>
              <a:rPr lang="pt-BR" sz="2000" dirty="0"/>
              <a:t>vibratória </a:t>
            </a:r>
            <a:r>
              <a:rPr lang="pt-BR" sz="2000" dirty="0" err="1"/>
              <a:t>Claridon</a:t>
            </a:r>
            <a:r>
              <a:rPr lang="pt-BR" sz="2000" dirty="0"/>
              <a:t> (dimensões de 50cm x 50cm</a:t>
            </a:r>
            <a:r>
              <a:rPr lang="pt-BR" sz="2000" dirty="0" smtClean="0"/>
              <a:t>)</a:t>
            </a:r>
          </a:p>
          <a:p>
            <a:pPr>
              <a:buFontTx/>
              <a:buChar char="-"/>
            </a:pPr>
            <a:r>
              <a:rPr lang="pt-BR" sz="2000" dirty="0" smtClean="0"/>
              <a:t>Moinho </a:t>
            </a:r>
            <a:r>
              <a:rPr lang="pt-BR" sz="2000" dirty="0"/>
              <a:t>de facas </a:t>
            </a:r>
            <a:r>
              <a:rPr lang="pt-BR" sz="2000" dirty="0" err="1"/>
              <a:t>Solab</a:t>
            </a:r>
            <a:r>
              <a:rPr lang="pt-BR" sz="2000" dirty="0"/>
              <a:t> modelo </a:t>
            </a:r>
            <a:r>
              <a:rPr lang="pt-BR" sz="2000" dirty="0" smtClean="0"/>
              <a:t>SL-30</a:t>
            </a:r>
          </a:p>
          <a:p>
            <a:pPr>
              <a:buFontTx/>
              <a:buChar char="-"/>
            </a:pPr>
            <a:r>
              <a:rPr lang="pt-BR" sz="2000" dirty="0" smtClean="0"/>
              <a:t>Equipamento </a:t>
            </a:r>
            <a:r>
              <a:rPr lang="pt-BR" sz="2000" dirty="0"/>
              <a:t>para teste de </a:t>
            </a:r>
            <a:r>
              <a:rPr lang="pt-BR" sz="2000" dirty="0" err="1" smtClean="0"/>
              <a:t>Vebe</a:t>
            </a:r>
            <a:endParaRPr lang="pt-BR" sz="2000" dirty="0"/>
          </a:p>
          <a:p>
            <a:pPr>
              <a:buFontTx/>
              <a:buChar char="-"/>
            </a:pPr>
            <a:r>
              <a:rPr lang="en-US" sz="2000" dirty="0" smtClean="0"/>
              <a:t>Flow </a:t>
            </a:r>
            <a:r>
              <a:rPr lang="en-US" sz="2000" dirty="0"/>
              <a:t>Table </a:t>
            </a:r>
            <a:r>
              <a:rPr lang="en-US" sz="2000" dirty="0" smtClean="0"/>
              <a:t>Test;</a:t>
            </a:r>
            <a:endParaRPr lang="pt-BR" sz="2000" dirty="0"/>
          </a:p>
          <a:p>
            <a:pPr>
              <a:buFontTx/>
              <a:buChar char="-"/>
            </a:pPr>
            <a:r>
              <a:rPr lang="en-US" sz="2000" dirty="0" err="1" smtClean="0"/>
              <a:t>Mufla</a:t>
            </a:r>
            <a:r>
              <a:rPr lang="en-US" sz="2000" dirty="0" smtClean="0"/>
              <a:t> </a:t>
            </a:r>
            <a:r>
              <a:rPr lang="en-US" sz="2000" dirty="0" err="1"/>
              <a:t>Splabor</a:t>
            </a:r>
            <a:r>
              <a:rPr lang="en-US" sz="2000" dirty="0"/>
              <a:t> </a:t>
            </a:r>
            <a:r>
              <a:rPr lang="en-US" sz="2000" dirty="0" err="1"/>
              <a:t>modelo</a:t>
            </a:r>
            <a:r>
              <a:rPr lang="en-US" sz="2000" dirty="0"/>
              <a:t> SP-1200 (temp. </a:t>
            </a:r>
            <a:r>
              <a:rPr lang="en-US" sz="2000" dirty="0" err="1"/>
              <a:t>máx</a:t>
            </a:r>
            <a:r>
              <a:rPr lang="en-US" sz="2000" dirty="0"/>
              <a:t>. de 1300°C</a:t>
            </a:r>
            <a:r>
              <a:rPr lang="en-US" sz="2000" dirty="0" smtClean="0"/>
              <a:t>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Estufa </a:t>
            </a:r>
            <a:r>
              <a:rPr lang="pt-BR" sz="2000" dirty="0"/>
              <a:t>digital timer </a:t>
            </a:r>
            <a:r>
              <a:rPr lang="pt-BR" sz="2000" dirty="0" err="1"/>
              <a:t>Esteriler</a:t>
            </a:r>
            <a:r>
              <a:rPr lang="pt-BR" sz="2000" dirty="0"/>
              <a:t> (temp. máx. de </a:t>
            </a:r>
            <a:r>
              <a:rPr lang="pt-BR" sz="2000" dirty="0" smtClean="0"/>
              <a:t>200°C)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Moldes </a:t>
            </a:r>
            <a:r>
              <a:rPr lang="pt-BR" sz="2000" dirty="0"/>
              <a:t>de diversos tamanhos e geometrias para ensaios de tração, flexão, compressão, retração, fluência e </a:t>
            </a:r>
            <a:r>
              <a:rPr lang="pt-BR" sz="2000" dirty="0" smtClean="0"/>
              <a:t>cisalhamento</a:t>
            </a:r>
          </a:p>
          <a:p>
            <a:pPr>
              <a:buFontTx/>
              <a:buChar char="-"/>
            </a:pPr>
            <a:r>
              <a:rPr lang="pt-BR" sz="2000" dirty="0" smtClean="0"/>
              <a:t>Dispositivo </a:t>
            </a:r>
            <a:r>
              <a:rPr lang="pt-BR" sz="2000" dirty="0"/>
              <a:t>para ensaio de </a:t>
            </a:r>
            <a:r>
              <a:rPr lang="pt-BR" sz="2000" dirty="0" smtClean="0"/>
              <a:t>abatimento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964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520142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b="1" dirty="0" err="1" smtClean="0"/>
              <a:t>Laboratório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Preparação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Amostras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Retifica </a:t>
            </a:r>
            <a:r>
              <a:rPr lang="pt-BR" sz="2000" dirty="0"/>
              <a:t>planificadora da Setor </a:t>
            </a:r>
            <a:r>
              <a:rPr lang="pt-BR" sz="2000" dirty="0" smtClean="0"/>
              <a:t>Indústria</a:t>
            </a:r>
          </a:p>
          <a:p>
            <a:pPr>
              <a:buFontTx/>
              <a:buChar char="-"/>
            </a:pPr>
            <a:r>
              <a:rPr lang="pt-BR" sz="2000" dirty="0" smtClean="0"/>
              <a:t>Serra </a:t>
            </a:r>
            <a:r>
              <a:rPr lang="pt-BR" sz="2000" dirty="0"/>
              <a:t>de corte com disco </a:t>
            </a:r>
            <a:r>
              <a:rPr lang="pt-BR" sz="2000" dirty="0" smtClean="0"/>
              <a:t>diamantado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Moinho </a:t>
            </a:r>
            <a:r>
              <a:rPr lang="pt-BR" sz="2000" dirty="0"/>
              <a:t>de facas </a:t>
            </a:r>
            <a:r>
              <a:rPr lang="pt-BR" sz="2000" dirty="0" err="1" smtClean="0"/>
              <a:t>Lafrance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Fresadora </a:t>
            </a:r>
            <a:r>
              <a:rPr lang="pt-BR" sz="2000" dirty="0" err="1" smtClean="0"/>
              <a:t>Klopp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Betoneira </a:t>
            </a:r>
            <a:r>
              <a:rPr lang="pt-BR" sz="2000" dirty="0"/>
              <a:t>de </a:t>
            </a:r>
            <a:r>
              <a:rPr lang="pt-BR" sz="2000" dirty="0" smtClean="0"/>
              <a:t>400L</a:t>
            </a:r>
            <a:endParaRPr lang="pt-BR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Laboratório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Análise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Microestrutural</a:t>
            </a:r>
            <a:endParaRPr lang="en-US" sz="2000" b="1" dirty="0"/>
          </a:p>
          <a:p>
            <a:pPr>
              <a:buFontTx/>
              <a:buChar char="-"/>
            </a:pPr>
            <a:r>
              <a:rPr lang="pt-BR" sz="2000" dirty="0" smtClean="0"/>
              <a:t>Balança </a:t>
            </a:r>
            <a:r>
              <a:rPr lang="pt-BR" sz="2000" dirty="0"/>
              <a:t>de precisão </a:t>
            </a:r>
            <a:r>
              <a:rPr lang="pt-BR" sz="2000" dirty="0" err="1" smtClean="0"/>
              <a:t>Shimadzu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err="1" smtClean="0"/>
              <a:t>Condutivimetro</a:t>
            </a:r>
            <a:r>
              <a:rPr lang="pt-BR" sz="2000" dirty="0" smtClean="0"/>
              <a:t> </a:t>
            </a:r>
            <a:r>
              <a:rPr lang="pt-BR" sz="2000" dirty="0" err="1"/>
              <a:t>Sensorglass</a:t>
            </a:r>
            <a:r>
              <a:rPr lang="pt-BR" sz="2000" dirty="0"/>
              <a:t> modelo </a:t>
            </a:r>
            <a:r>
              <a:rPr lang="pt-BR" sz="2000" dirty="0" smtClean="0"/>
              <a:t>SC1800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err="1" smtClean="0"/>
              <a:t>Phmetro</a:t>
            </a:r>
            <a:r>
              <a:rPr lang="pt-BR" sz="2000" dirty="0" smtClean="0"/>
              <a:t> </a:t>
            </a:r>
            <a:r>
              <a:rPr lang="pt-BR" sz="2000" dirty="0" err="1"/>
              <a:t>Sensorglass</a:t>
            </a:r>
            <a:r>
              <a:rPr lang="pt-BR" sz="2000" dirty="0"/>
              <a:t> modelo </a:t>
            </a:r>
            <a:r>
              <a:rPr lang="pt-BR" sz="2000" dirty="0" smtClean="0"/>
              <a:t>SP1800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Calorímetro </a:t>
            </a:r>
            <a:r>
              <a:rPr lang="pt-BR" sz="2000" dirty="0" err="1" smtClean="0"/>
              <a:t>semi-adiabático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 smtClean="0"/>
              <a:t>Microscópio </a:t>
            </a:r>
            <a:r>
              <a:rPr lang="pt-BR" sz="2000" dirty="0"/>
              <a:t>Estereoscópio Nikon modelo SMZ800N.</a:t>
            </a:r>
          </a:p>
          <a:p>
            <a:pPr marL="0" indent="0"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0897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Pessoal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234000" y="980728"/>
            <a:ext cx="8675999" cy="4401205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 smtClean="0"/>
              <a:t>Professores</a:t>
            </a:r>
            <a:endParaRPr lang="en-US" sz="20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Daniel Cardoso – dctcardoso@puc-rio.br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Flávio Silva – fsilva@puc-rio.br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Julio Holtz – julioholtz@puc-rio.br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Sebastião Andrade – andrade@puc-rio.br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 smtClean="0"/>
              <a:t>Técnicos</a:t>
            </a:r>
            <a:endParaRPr lang="en-US" sz="20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Carlos – </a:t>
            </a:r>
            <a:r>
              <a:rPr lang="en-US" sz="1600" dirty="0" err="1"/>
              <a:t>Auxiliar</a:t>
            </a:r>
            <a:r>
              <a:rPr lang="en-US" sz="1600" dirty="0"/>
              <a:t> de </a:t>
            </a:r>
            <a:r>
              <a:rPr lang="en-US" sz="1600" dirty="0" err="1"/>
              <a:t>Laboratorista</a:t>
            </a:r>
            <a:r>
              <a:rPr lang="en-US" sz="1600" dirty="0"/>
              <a:t> - carlosgoncalves23@gmail.com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Euclides – </a:t>
            </a:r>
            <a:r>
              <a:rPr lang="en-US" sz="1600" dirty="0" err="1"/>
              <a:t>Técnico</a:t>
            </a:r>
            <a:r>
              <a:rPr lang="en-US" sz="1600" dirty="0"/>
              <a:t> </a:t>
            </a:r>
            <a:r>
              <a:rPr lang="en-US" sz="1600" dirty="0" err="1"/>
              <a:t>Pleno</a:t>
            </a:r>
            <a:r>
              <a:rPr lang="en-US" sz="1600" dirty="0"/>
              <a:t> – mneto234@gmail.com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José </a:t>
            </a:r>
            <a:r>
              <a:rPr lang="en-US" sz="1600" dirty="0" err="1">
                <a:solidFill>
                  <a:srgbClr val="00B050"/>
                </a:solidFill>
              </a:rPr>
              <a:t>Nilson</a:t>
            </a:r>
            <a:r>
              <a:rPr lang="en-US" sz="1600" dirty="0">
                <a:solidFill>
                  <a:srgbClr val="00B050"/>
                </a:solidFill>
              </a:rPr>
              <a:t> – Supervisor de </a:t>
            </a:r>
            <a:r>
              <a:rPr lang="en-US" sz="1600" dirty="0" err="1">
                <a:solidFill>
                  <a:srgbClr val="00B050"/>
                </a:solidFill>
              </a:rPr>
              <a:t>Laboratório</a:t>
            </a:r>
            <a:r>
              <a:rPr lang="en-US" sz="1600" dirty="0">
                <a:solidFill>
                  <a:srgbClr val="00B050"/>
                </a:solidFill>
              </a:rPr>
              <a:t> – jose@puc-rio.br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Rogério – </a:t>
            </a:r>
            <a:r>
              <a:rPr lang="en-US" sz="1600" dirty="0" err="1"/>
              <a:t>Técnico</a:t>
            </a:r>
            <a:r>
              <a:rPr lang="en-US" sz="1600" dirty="0"/>
              <a:t> </a:t>
            </a:r>
            <a:r>
              <a:rPr lang="en-US" sz="1600" dirty="0" err="1"/>
              <a:t>Pleno</a:t>
            </a:r>
            <a:r>
              <a:rPr lang="en-US" sz="1600" dirty="0"/>
              <a:t> – rogerior@puc-rio.br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 smtClean="0"/>
              <a:t>Prestadores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Serviço</a:t>
            </a:r>
            <a:endParaRPr lang="en-US" sz="20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Marques – </a:t>
            </a:r>
            <a:r>
              <a:rPr lang="en-US" sz="1600" dirty="0" err="1"/>
              <a:t>Torneiro</a:t>
            </a:r>
            <a:r>
              <a:rPr lang="en-US" sz="1600" dirty="0"/>
              <a:t> </a:t>
            </a:r>
            <a:r>
              <a:rPr lang="en-US" sz="1600" dirty="0" err="1"/>
              <a:t>mecânico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err="1"/>
              <a:t>Patrícia</a:t>
            </a:r>
            <a:r>
              <a:rPr lang="en-US" sz="1600" dirty="0"/>
              <a:t> – </a:t>
            </a:r>
            <a:r>
              <a:rPr lang="en-US" sz="1600" dirty="0" err="1"/>
              <a:t>Limpeza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2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xas">
  <a:themeElements>
    <a:clrScheme name="Personalizada 1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rgbClr val="000099"/>
            </a:solidFill>
            <a:latin typeface="+mn-lt"/>
          </a:defRPr>
        </a:defPPr>
      </a:lstStyle>
    </a:txDef>
  </a:objectDefaults>
  <a:extraClrSchemeLst>
    <a:extraClrScheme>
      <a:clrScheme name="Faixa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xa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xa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xa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xa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xa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22654</TotalTime>
  <Words>959</Words>
  <Application>Microsoft Office PowerPoint</Application>
  <PresentationFormat>Apresentação na tela (4:3)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Faixas</vt:lpstr>
      <vt:lpstr>LEM-DEC – Kick-Off Meeting 2017.01</vt:lpstr>
      <vt:lpstr>Agenda</vt:lpstr>
      <vt:lpstr>Laboratórios</vt:lpstr>
      <vt:lpstr>Equipamentos</vt:lpstr>
      <vt:lpstr>Equipamentos</vt:lpstr>
      <vt:lpstr>Equipamentos</vt:lpstr>
      <vt:lpstr>Equipamentos</vt:lpstr>
      <vt:lpstr>Equipamentos</vt:lpstr>
      <vt:lpstr>Pessoal</vt:lpstr>
      <vt:lpstr>Pessoal</vt:lpstr>
      <vt:lpstr>Website</vt:lpstr>
      <vt:lpstr>Cadastro de Usuários</vt:lpstr>
      <vt:lpstr>Agendamento</vt:lpstr>
      <vt:lpstr>Organização e Limpeza</vt:lpstr>
      <vt:lpstr>Controle e Solicitação de Materiais</vt:lpstr>
      <vt:lpstr>Controle e Solicitação de Materiais</vt:lpstr>
      <vt:lpstr>Segurança</vt:lpstr>
      <vt:lpstr>Seminários</vt:lpstr>
    </vt:vector>
  </TitlesOfParts>
  <Company>BSA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DCTC</dc:creator>
  <cp:lastModifiedBy>Daniel Carlos Taissum Cardoso</cp:lastModifiedBy>
  <cp:revision>1046</cp:revision>
  <dcterms:created xsi:type="dcterms:W3CDTF">2004-09-11T21:30:19Z</dcterms:created>
  <dcterms:modified xsi:type="dcterms:W3CDTF">2017-02-01T19:19:12Z</dcterms:modified>
</cp:coreProperties>
</file>